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9" r:id="rId4"/>
    <p:sldId id="283" r:id="rId5"/>
    <p:sldId id="260" r:id="rId6"/>
    <p:sldId id="263" r:id="rId7"/>
    <p:sldId id="264" r:id="rId8"/>
    <p:sldId id="267" r:id="rId9"/>
    <p:sldId id="268" r:id="rId10"/>
    <p:sldId id="285" r:id="rId11"/>
    <p:sldId id="262" r:id="rId12"/>
    <p:sldId id="286" r:id="rId13"/>
    <p:sldId id="272" r:id="rId14"/>
    <p:sldId id="292" r:id="rId15"/>
    <p:sldId id="296" r:id="rId16"/>
    <p:sldId id="290" r:id="rId17"/>
    <p:sldId id="291" r:id="rId18"/>
    <p:sldId id="275" r:id="rId19"/>
    <p:sldId id="269" r:id="rId20"/>
    <p:sldId id="287" r:id="rId21"/>
    <p:sldId id="282" r:id="rId22"/>
    <p:sldId id="270" r:id="rId23"/>
    <p:sldId id="271" r:id="rId24"/>
    <p:sldId id="276" r:id="rId25"/>
    <p:sldId id="288" r:id="rId26"/>
    <p:sldId id="289" r:id="rId27"/>
    <p:sldId id="277" r:id="rId28"/>
    <p:sldId id="278" r:id="rId29"/>
    <p:sldId id="293" r:id="rId30"/>
    <p:sldId id="295" r:id="rId31"/>
    <p:sldId id="280" r:id="rId32"/>
    <p:sldId id="297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3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A8085-8BFA-4656-831D-6861C5A492CE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F4FB4-7083-4604-9AF0-49ACE8DF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1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F4FB4-7083-4604-9AF0-49ACE8DF357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09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E7C8AA4-2604-4A73-8B02-80BE71EFDC1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DC9909B-1A48-4B46-AAB7-D2517742C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2280" y="0"/>
            <a:ext cx="1872208" cy="6408712"/>
          </a:xfrm>
        </p:spPr>
        <p:txBody>
          <a:bodyPr>
            <a:noAutofit/>
          </a:bodyPr>
          <a:lstStyle/>
          <a:p>
            <a:pPr algn="just"/>
            <a:endParaRPr lang="ru-RU" sz="1200" dirty="0" smtClean="0"/>
          </a:p>
          <a:p>
            <a:pPr algn="just"/>
            <a:endParaRPr lang="ru-RU" sz="1200" dirty="0"/>
          </a:p>
          <a:p>
            <a:pPr algn="just"/>
            <a:endParaRPr lang="ru-RU" sz="1200" dirty="0" smtClean="0"/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архиве учит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терпению, она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освобождает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суетности, придает силы, сообщает душевное равновесие. Архивист знает – нет почти ничего тайного, что не стало бы явным; история не может быть переписана; судьба человеческая длиннее кратких сроков земного существования. Он ходит рядом с неопровержимыми свидетельствами бренности человеческой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но неизменно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 себя на службе неумолкающей памяти человечества.</a:t>
            </a: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М.Чудакова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/>
              <a:t>Беседы об архивах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6347048" cy="4752528"/>
          </a:xfrm>
        </p:spPr>
        <p:txBody>
          <a:bodyPr/>
          <a:lstStyle/>
          <a:p>
            <a:pPr lvl="0" algn="ctr"/>
            <a:r>
              <a:rPr lang="ru-RU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</a:t>
            </a:r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АРХИВ </a:t>
            </a:r>
            <a:b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мончегорска</a:t>
            </a:r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/>
              <a:t>На </a:t>
            </a:r>
            <a:r>
              <a:rPr lang="ru-RU" sz="1400" b="1" dirty="0"/>
              <a:t>службе памяти человечества </a:t>
            </a:r>
            <a:r>
              <a:rPr lang="ru-RU" sz="1400" b="1" dirty="0" smtClean="0"/>
              <a:t> (22 ГОДА  </a:t>
            </a:r>
            <a:r>
              <a:rPr lang="ru-RU" sz="1400" b="1" dirty="0"/>
              <a:t>назад</a:t>
            </a:r>
            <a:r>
              <a:rPr lang="ru-RU" sz="1400" b="1" dirty="0" smtClean="0"/>
              <a:t>...)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39151"/>
      </p:ext>
    </p:extLst>
  </p:cSld>
  <p:clrMapOvr>
    <a:masterClrMapping/>
  </p:clrMapOvr>
  <p:transition spd="med" advClick="0" advTm="1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9208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большим объемом поступления документов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организаций-банкротов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ноября 2006 года по май 2007 года в штатное расписание были введены 2 единицы архивариуса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категории. С этого момента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трудовую деятельность в архивном отделе начали молодые специалисты Ткаченко Арина Анатольевна и Скосырева Дарья Алексеевна.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между специалистами делегировалась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424" y="836712"/>
            <a:ext cx="2898576" cy="240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354" y="3214686"/>
            <a:ext cx="51979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Арина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01.11.2006 начала свою трудовую деятельность в должности архивариуса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категории, далее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категории и с 01.04.2012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работает ведущим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Осуществляет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на постоянное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хранение; оказывает нормативно-методическую   помощь     учреждениям,     организациям, предприятиям в разработке номенклатур дел, составлении описей дел, титульных листов, исторических справок; ведет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базу данных «Архивный фонд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400" dirty="0"/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 нее возложены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делопроизводству. </a:t>
            </a:r>
          </a:p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Арина Анатольевна прошла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в Федеральном бюджетном учреждении «Всероссийский научно-исследовательский институт документоведения и архивного дела» по программе «Архивоведение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9345" y="1335743"/>
            <a:ext cx="1584177" cy="159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0192" y="2982143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Скосырева Дарья Алексеевна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</a:rPr>
              <a:t> архивариус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3212977"/>
            <a:ext cx="32044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21.05.2007 была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на работу архивариусом 1 категории архивного отдела Скосырева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Стародынова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Алексеева) Дарья Алексеевна, которая проработала в архиве до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10.09.2012</a:t>
            </a:r>
            <a:r>
              <a:rPr lang="ru-RU" dirty="0" smtClean="0"/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 р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аботу по взаимодействию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ликвидированными предприятиями, конкурсными управляющими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посетителей о получении справок социально-правового характера с использованием документов учреждения.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354" y="2077391"/>
            <a:ext cx="1820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i="1" kern="0" dirty="0">
                <a:solidFill>
                  <a:srgbClr val="292934"/>
                </a:solidFill>
                <a:latin typeface="Times New Roman"/>
                <a:ea typeface="Calibri"/>
              </a:rPr>
              <a:t>Ткаченко </a:t>
            </a:r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  <a:ea typeface="Calibri"/>
              </a:rPr>
              <a:t>Арина Анатольевна -</a:t>
            </a:r>
            <a:endParaRPr lang="ru-RU" sz="1200" b="1" i="1" kern="0" dirty="0">
              <a:solidFill>
                <a:srgbClr val="292934"/>
              </a:solidFill>
              <a:latin typeface="Times New Roman"/>
              <a:ea typeface="Calibri"/>
            </a:endParaRPr>
          </a:p>
          <a:p>
            <a:pPr lvl="0" algn="ctr">
              <a:defRPr/>
            </a:pPr>
            <a:r>
              <a:rPr lang="ru-RU" sz="1200" b="1" i="1" kern="0" dirty="0">
                <a:solidFill>
                  <a:srgbClr val="292934"/>
                </a:solidFill>
                <a:latin typeface="Times New Roman"/>
              </a:rPr>
              <a:t>ведущий </a:t>
            </a:r>
            <a:r>
              <a:rPr lang="ru-RU" sz="1200" b="1" i="1" kern="0" dirty="0" err="1">
                <a:solidFill>
                  <a:srgbClr val="292934"/>
                </a:solidFill>
                <a:latin typeface="Times New Roman"/>
              </a:rPr>
              <a:t>документовед</a:t>
            </a:r>
            <a:r>
              <a:rPr lang="ru-RU" sz="1200" dirty="0">
                <a:solidFill>
                  <a:prstClr val="black"/>
                </a:solidFill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092270819"/>
      </p:ext>
    </p:extLst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39"/>
            <a:ext cx="878497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  </a:t>
            </a:r>
          </a:p>
          <a:p>
            <a:pPr algn="just">
              <a:tabLst>
                <a:tab pos="457200" algn="l"/>
              </a:tabLst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архив поступило 3 556 документов постоянного хранения и 9 007 документов по личному составу от 54 учреждений (организаций). Это были документы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органов местного самоуправления; муниципальных предприятий и учреждений; организаций смешанных форм собственности; негосударственных объединений и ликвидированных учреждений, действовавших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город  Мончегорск.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    В середине 2010 года в архив поступили документы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отдела рабочего снабжения комбината «Североникель» (ОРС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), в который входили рестораны, столовые,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магазины, торговая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база города Мончегорска и др. Задачей </a:t>
            </a:r>
            <a:r>
              <a:rPr lang="ru-RU" sz="1400" kern="150" dirty="0" err="1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ОРСа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являлась  организация  торговли и общественного питания, а также производство товаров народного  потребления.  Документы  </a:t>
            </a:r>
            <a:r>
              <a:rPr lang="ru-RU" sz="1400" kern="150" dirty="0" err="1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ОРСа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комбината «Североникель» были  переданы на хранение в архивный отдел администрации города Мончегорска за  период  с  1930  по  1995 годы в  количестве  3 116 дел.</a:t>
            </a:r>
          </a:p>
          <a:p>
            <a:pPr algn="just">
              <a:tabLst>
                <a:tab pos="4572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kern="150" dirty="0">
              <a:solidFill>
                <a:srgbClr val="292934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lvl="0" algn="just">
              <a:tabLst>
                <a:tab pos="457200" algn="l"/>
              </a:tabLst>
            </a:pPr>
            <a:endParaRPr lang="ru-RU" sz="1400" kern="150" dirty="0" smtClean="0">
              <a:solidFill>
                <a:srgbClr val="292934"/>
              </a:solidFill>
              <a:latin typeface="Times New Roman" pitchFamily="18" charset="0"/>
              <a:ea typeface="SimSu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ru-RU" sz="1400" b="1" kern="0" cap="all" spc="200" dirty="0">
                <a:solidFill>
                  <a:srgbClr val="D2533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kern="0" cap="all" spc="200" dirty="0">
                <a:solidFill>
                  <a:srgbClr val="D2533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kern="0" cap="all" spc="200" dirty="0">
                <a:solidFill>
                  <a:srgbClr val="D2533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kern="0" cap="all" spc="200" dirty="0">
                <a:solidFill>
                  <a:srgbClr val="D2533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tabLst>
                <a:tab pos="457200" algn="l"/>
              </a:tabLst>
            </a:pPr>
            <a:endParaRPr kumimoji="0" lang="ru-RU" sz="1400" b="0" i="0" u="none" strike="noStrike" kern="15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 New Roman" pitchFamily="18" charset="0"/>
              <a:ea typeface="SimSun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21" b="3607"/>
          <a:stretch/>
        </p:blipFill>
        <p:spPr bwMode="auto">
          <a:xfrm>
            <a:off x="1979713" y="2924944"/>
            <a:ext cx="511256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375952"/>
      </p:ext>
    </p:extLst>
  </p:cSld>
  <p:clrMapOvr>
    <a:masterClrMapping/>
  </p:clrMapOvr>
  <p:transition spd="med" advClick="0" advTm="1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:\МКУ Архив\Елена Николаевна\архив\Середа О.В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520280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59832" y="1785926"/>
            <a:ext cx="56166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связи с  увеличением  объёма  поступивших  документов увеличилось  и  число  поступающих  социально-правовых  запросов. Специалистам архивного отдела становилось всё трудней справляться с задачей по исполнению  социально-правовых запросов.  Татьяна  Васильевна обратилась  к  руководству  администрации города  об  увеличении  штатной  численности  архивного отдела и с 01.04.2010 штатная численность увеличилась ещё на 1 единицу. На работу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администрации города Мончегорска была принята Середа Ольга Владимировна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трудовой деятельности работала в должностях: архивариуса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до 04.10.2017.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Ольга Владимировна вела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граждан, консультировала посетителей о получении архивных справок социально-правового характера, исполняла социально-правовые запросы граждан, запросы органов государственной власти, органов местного самоуправления, организаций, вела регистрацию поступающих и отправляемых документов.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Документы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ОРСа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поступили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хранение в архив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неописанном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виде.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работников архивного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была  проведена научно-техническая обработка документов,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составлены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описи и исторические справки. Практическую помощь в обработке документов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ОРСа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оказывали безработные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граждане, направленные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различным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программам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Центра занятости населения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 Мончегорска.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Среди таких граждан была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Смирнова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Светлана, которая направлялась Центром занятости по несколько раз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протяжении нескольких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можно сказать была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членом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коллектива архива.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81" y="4149080"/>
            <a:ext cx="2311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Середа Ольга В</a:t>
            </a:r>
            <a:r>
              <a:rPr lang="ru-RU" sz="1200" b="1" i="1" kern="0" dirty="0" err="1" smtClean="0">
                <a:solidFill>
                  <a:srgbClr val="292934"/>
                </a:solidFill>
                <a:latin typeface="Times New Roman"/>
                <a:ea typeface="Calibri"/>
              </a:rPr>
              <a:t>ладимировна</a:t>
            </a:r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  <a:ea typeface="Calibri"/>
              </a:rPr>
              <a:t> 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</a:rPr>
              <a:t>документовед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</a:rPr>
              <a:t> 2 категории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724484"/>
      </p:ext>
    </p:extLst>
  </p:cSld>
  <p:clrMapOvr>
    <a:masterClrMapping/>
  </p:clrMapOvr>
  <p:transition spd="med" advClick="0" advTm="2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055" y="3861048"/>
            <a:ext cx="87019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 В течении 2010 года архивный отдел пополнялся  документами обанкротившихся предприятий. Поступили  на хранение документы 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общества  с ограниченной ответственностью «Отдел рабочего снабжения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», за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период с 1995  по  2006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годы в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количестве – 415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дел,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которые являлись правопреемниками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отдела рабочего снабжения комбината «Североникель» (ОРС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).</a:t>
            </a:r>
          </a:p>
          <a:p>
            <a:pPr algn="just">
              <a:tabLst>
                <a:tab pos="457200" algn="l"/>
              </a:tabLst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 В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связи с большим объёмом поступивших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на хранение документов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и дефицитом стеллажной площади в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архиве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управляющий делами администрации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города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Мончегорска (куратор архивного отдела) </a:t>
            </a:r>
            <a:r>
              <a:rPr lang="ru-RU" sz="1400" kern="150" dirty="0" err="1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Шокур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Виктор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Владимирович ходатайствовал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перед главой администрации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города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Мончегорска о выделении дополнительного помещения  под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архивохранилище, в котором был проведен косметический ремонт. Помещение площадью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61,9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м2 было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предоставлено архивному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отделу, которое находилось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 первом подъезде цокольного этажа жилого дома, по ул. </a:t>
            </a:r>
            <a:r>
              <a:rPr lang="ru-RU" sz="1400" kern="150" dirty="0" err="1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Бредова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, д.23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 descr="P:\МКУ Архив\Елена Николаевна\архив\Стеллаж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61662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5486358"/>
      </p:ext>
    </p:extLst>
  </p:cSld>
  <p:clrMapOvr>
    <a:masterClrMapping/>
  </p:clrMapOvr>
  <p:transition spd="med" advClick="0" advTm="18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313296"/>
            <a:ext cx="46805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kern="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Первостепенное внимание уделялось комплектованию архива документами муниципальных учреждений, организаций и предприятий города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  Особую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ценность представляют документы советского периода с 1935-1990-х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годов,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в которых отражены становление и развитие городского хозяйства, образования, культуры и здравоохранения, торговли, общественного питания, сферы обслуживания. </a:t>
            </a:r>
          </a:p>
          <a:p>
            <a:pPr lvl="0" algn="just">
              <a:defRPr/>
            </a:pP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     Фонды городской администрации и её отделов открывают возможность для исследования социально-экономического и культурного развития города. </a:t>
            </a: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 Историю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хозяйства,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начиная с 1937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можно проследить по документам фонда сельского хозяйства города, в фонде отдела статистики хранятся списки населенных пунктов за разные годы с количеством хозяйств и численностью населения в них.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90" y="332656"/>
            <a:ext cx="3743046" cy="537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827252"/>
      </p:ext>
    </p:extLst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РЕЗЕНТАЦИЯ\фото IMG_20200302_142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090"/>
            <a:ext cx="367240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332656"/>
            <a:ext cx="4392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 О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развитии промышленности свидетельствуют документы крупнейших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предприятий города Мончегорска: крупного строительного предприятия треста «</a:t>
            </a:r>
            <a:r>
              <a:rPr lang="ru-RU" kern="0" dirty="0" err="1" smtClean="0">
                <a:latin typeface="Times New Roman" pitchFamily="18" charset="0"/>
                <a:cs typeface="Times New Roman" pitchFamily="18" charset="0"/>
              </a:rPr>
              <a:t>Кольстрой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» (рабочие которого занимались строительством на всем Кольском полуострове), мясокомбината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, молочного завода, обувной фабрики, фабрики ремонта и пошива одежды. </a:t>
            </a: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Что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касается научно-технической документации (это 149 </a:t>
            </a:r>
            <a:r>
              <a:rPr lang="ru-RU" kern="0" dirty="0" err="1"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.), то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она  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была принята от Государственного областного учреждения «Мончегорский лесхоз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». Сотрудники лесхоза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на протяжении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нескольких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десятилетий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вели учет лесосечного фонда,               проводили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лесоустроительные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и лесовосстановительные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работы на территории </a:t>
            </a:r>
            <a:r>
              <a:rPr lang="ru-RU" kern="0" dirty="0" err="1" smtClean="0">
                <a:latin typeface="Times New Roman" pitchFamily="18" charset="0"/>
                <a:cs typeface="Times New Roman" pitchFamily="18" charset="0"/>
              </a:rPr>
              <a:t>Гослесфонда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и осуществляли охрану лесов.</a:t>
            </a:r>
          </a:p>
          <a:p>
            <a:pPr lvl="0" algn="just">
              <a:defRPr/>
            </a:pP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8915821"/>
      </p:ext>
    </p:extLst>
  </p:cSld>
  <p:clrMapOvr>
    <a:masterClrMapping/>
  </p:clrMapOvr>
  <p:transition spd="med" advClick="0" advTm="1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:\МКУ Архив\Елена Николаевна\Фото Архив Мончегорск\работа 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49" y="286011"/>
            <a:ext cx="3095923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P:\МКУ Архив\Елена Николаевна\Фото Архив Мончегорск\работа 1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74141"/>
            <a:ext cx="3096344" cy="2700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35896" y="116632"/>
            <a:ext cx="532859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Одним из основных видов деятельности архива города Мончегорска  является исполнение запросов органов государственной власти, местного самоуправления, юридических и физических лиц по документам архивных фондов.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Кроме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приема граждан мы получаем очень много письменных запросов от граждан не только из России, но и из Ближнего и Дальнего Зарубежья, а также большое количество запросов поступает из Пенсионных фондов  и организаций разных регионов.  Много писем от граждан приходило со словами благодарности: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Хамидуллина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(Республика Татарстан): «…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за внимательное отношение к просьбам людей, благодаря вашей справке моя пенсия значительно увеличилась…»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О. Е. (Украина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… хочу поблагодарить сотрудников архива за чистое человеческое отношение ко мне, за быстрое время исполнения запроса – пусть Бог Вас всех благословит, здоровье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Ваше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хранит и Ваших семей…»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Н.П. (Латвия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«…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замечательный коллектив, замечательные люди, человеческое отношение - это всё, что так необходимо в нашей жизни в такое сложное время.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 адрес хочется сказать множество добрых слов и пожелать вам крепкого здоровья, неиссякаемой энергии, успехов в вашем нелёгком труде, благополучия в семьях, удачи в личной жизни и простого человеческого счастья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работе очень важно не просто любить людей, а испытывать желание помочь им, взяв многие проблемы на себя. Не скроем, нам бывает приятно, когда наши усилия находят ответный отклик!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845" y="5877272"/>
            <a:ext cx="2106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/>
              <a:t>На фото: прием граждан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514441433"/>
      </p:ext>
    </p:extLst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8622" y="2523671"/>
            <a:ext cx="46805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этих работников входило сканирование описей дел, внутренних описей дел (лицевые счета, личные карточки, трудовые договоры) фонда Р-56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комбината «Североникель» имени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В.И.Ленина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графических образов отсканированных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 этих документов.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разные годы по таким договорам в архиве работали: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Антропова Анна Юрьевна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Рохмистрова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Николаевна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Субаева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Алексеевна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Шаранов Евгений Александрович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Хоменко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Николаевна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 переводу внутренних описей в электронный вид (лицевые счета, личные карточки, трудовые договоры) оказывала Цветкова Анастасия Леонидовна, которая была направлена для работы в архив из МБУ «УМСТО».</a:t>
            </a:r>
          </a:p>
        </p:txBody>
      </p:sp>
      <p:pic>
        <p:nvPicPr>
          <p:cNvPr id="3" name="Рисунок 2" descr="P:\МКУ Архив\Елена Николаевна\Фото Архив Мончегорск\работа 1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770" y="2852936"/>
            <a:ext cx="3815257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4694" y="233715"/>
            <a:ext cx="86044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резко увеличилось количество запросов от граждан о предоставлении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справок,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подтверждающих удержания из заработной платы страховых взносов.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Администрацией города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Мончегорска,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апреля месяца 2013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выделялись денежные средства на оплату работникам по договорам возмездного оказания услуг, которые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составлением архивных справок об удержании из заработной платы страховых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взносов.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облегчило нагрузку на специалистов архива, так как запросов поступало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- от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до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неделю.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Впоследствии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 возмездного оказания услуг заключались для выполнения работ по переводу научно-справочного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 архива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вид. Данная работа проводилась для создания комплекса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взаимосвязанных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взаимодополняемых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справочников, баз данных о составе и содержании документов, создаваемых на единой научно-методической основе для поиска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целях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эффективного использования.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319192"/>
            <a:ext cx="2881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Цветкова Анастасия Леонидовна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xmlns="" val="314691175"/>
      </p:ext>
    </p:extLst>
  </p:cSld>
  <p:clrMapOvr>
    <a:masterClrMapping/>
  </p:clrMapOvr>
  <p:transition spd="med" advClick="0" advTm="2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948264" y="188640"/>
            <a:ext cx="2088232" cy="59046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2010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году в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соответствии с постановлением администрации города Мончегорска </a:t>
            </a:r>
            <a:endParaRPr lang="ru-RU" sz="1100" b="1" cap="all" spc="200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21.09.2010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 970</a:t>
            </a: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было создано муниципальное учреждение «Муниципальный архив города Мончегорска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функциями управления архивным делом на территории города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Мончегорска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ru-RU" sz="1100" b="1" cap="all" spc="200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1100" b="1" cap="all" spc="200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14.12.2011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изменился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тип учреждения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муниципальное </a:t>
            </a:r>
            <a:r>
              <a:rPr lang="ru-RU" sz="1100" b="1" cap="all" spc="2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казённое 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учреждение</a:t>
            </a:r>
          </a:p>
          <a:p>
            <a:pPr algn="ctr"/>
            <a:endParaRPr lang="ru-RU" sz="1100" b="1" cap="all" spc="2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архив выполняет функции по </a:t>
            </a:r>
            <a:r>
              <a:rPr lang="ru-RU" sz="1100" b="1" cap="all" spc="200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комплектованиЮ,хранению</a:t>
            </a:r>
            <a:r>
              <a:rPr lang="ru-RU" sz="1100" b="1" cap="all" spc="2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учету и использованию документов Архивного фонда Российской ФЕДЕРАЦИИ, ОТРАЖАЮЩИХ ИСТОРИЮ ГОРОДА МОНЧЕГОРСКА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086" y="304800"/>
            <a:ext cx="4254427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212110"/>
      </p:ext>
    </p:extLst>
  </p:cSld>
  <p:clrMapOvr>
    <a:masterClrMapping/>
  </p:clrMapOvr>
  <p:transition spd="med" advClick="0" advTm="13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666730"/>
            <a:ext cx="46085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    Большое </a:t>
            </a:r>
            <a:r>
              <a:rPr lang="ru-RU" sz="16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внимание </a:t>
            </a:r>
            <a:r>
              <a:rPr lang="ru-RU" sz="16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уделялось  популяризации архивного документального наследия архивного  отдела. </a:t>
            </a:r>
          </a:p>
          <a:p>
            <a:pPr lvl="0" algn="just"/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    По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тематическим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запросам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для  автора  книги из Челябинской области Бориса </a:t>
            </a:r>
            <a:r>
              <a:rPr lang="ru-RU" sz="1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Шмырова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были предоставлены архивные сведения по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истории образования треста «Кольстрой»,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непосредственно касающиеся  биографических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данных первого руководителя </a:t>
            </a:r>
            <a:r>
              <a:rPr lang="ru-RU" sz="1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Царевского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Михаила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Михайловича. В 2016 году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состоялась публикация книжного издания «Выполняя задание Партии и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Правительства». В книге  рассказывается  о трудовой деятельности Героя Социалистического Труда, генерал-майора, лауреата Сталинской премии первой 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степени  Михаила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Михайловича </a:t>
            </a:r>
            <a:r>
              <a:rPr lang="ru-RU" sz="1600" dirty="0" err="1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Царевского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возглавлявшего в период 1928-1963 годов крупнейшие стройки народного хозяйства Советского Союза, в том числе и на </a:t>
            </a:r>
            <a:r>
              <a:rPr lang="ru-RU" sz="16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Кольском </a:t>
            </a:r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полуострове.</a:t>
            </a:r>
          </a:p>
          <a:p>
            <a:pPr lvl="0" algn="just"/>
            <a:r>
              <a:rPr lang="ru-RU" sz="16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   Автор использовал материалы российских архивов, а также архивные сведения из муниципального архива города Мончегорска.</a:t>
            </a:r>
            <a:endParaRPr lang="ru-RU" sz="16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597594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1388196"/>
      </p:ext>
    </p:extLst>
  </p:cSld>
  <p:clrMapOvr>
    <a:masterClrMapping/>
  </p:clrMapOvr>
  <p:transition spd="med" advClick="0" advTm="20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      Муниципальный архив города Мончегорска ведёт свою историю с 1999 года. До  создания архива развитие архивного дела в городе Мончегорске организовали и курировали специалисты по архивному делу  филиала государственного архива Мурманской области в городе Кировске.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 Они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проводили работу по систематизации и разбору архивных документов в учреждениях города, организовывали учет, экспертизу ценности, описания и сохранности документов, образованных за период хозяйственной деятельности организаций,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 ф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ормировали списки источников комплектования филиала </a:t>
            </a:r>
            <a:r>
              <a:rPr lang="ru-RU" kern="0" dirty="0" smtClean="0">
                <a:solidFill>
                  <a:srgbClr val="292934"/>
                </a:solidFill>
                <a:latin typeface="Times New Roman"/>
                <a:ea typeface="SimSun"/>
              </a:rPr>
              <a:t>г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осархива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. Также специалисты архива активно работали с потенциальными источниками комплектования, оказывая им методическую помощь и консультации по ведению архива и делопроизводства, одновременно изучая состав документов, определяя их практическую и историческую ценность.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292934"/>
                </a:solidFill>
                <a:latin typeface="Times New Roman"/>
                <a:ea typeface="SimSun"/>
              </a:rPr>
              <a:t> </a:t>
            </a:r>
            <a:r>
              <a:rPr lang="ru-RU" kern="0" dirty="0" smtClean="0">
                <a:solidFill>
                  <a:srgbClr val="292934"/>
                </a:solidFill>
                <a:latin typeface="Times New Roman"/>
                <a:ea typeface="SimSun"/>
              </a:rPr>
              <a:t>     Ф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илиал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госархива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 находился на отдаленном расстоянии в другом городе и на этот период не было электронного документооборота. Для специалистов, ответственных за архив в учреждениях города, это создавало большие трудности в подготовке документов на экспертно-проверочную комиссию. Приходилось почтой направлять на согласование проекты номенклатур, описей,  перевозить документы для  передачи на хранение в архив.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292934"/>
                </a:solidFill>
                <a:latin typeface="Times New Roman"/>
                <a:ea typeface="SimSun"/>
              </a:rPr>
              <a:t> </a:t>
            </a:r>
            <a:r>
              <a:rPr lang="ru-RU" kern="0" dirty="0" smtClean="0">
                <a:solidFill>
                  <a:srgbClr val="292934"/>
                </a:solidFill>
                <a:latin typeface="Times New Roman"/>
                <a:ea typeface="SimSun"/>
              </a:rPr>
              <a:t>   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</a:rPr>
              <a:t>Учитывая все сложности, руководителями города было принято решение о создании архивного отдела в структуре администрации, что стало большим событием для города.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133127"/>
      </p:ext>
    </p:extLst>
  </p:cSld>
  <p:clrMapOvr>
    <a:masterClrMapping/>
  </p:clrMapOvr>
  <p:transition spd="med" advClick="0" advTm="2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08" y="404464"/>
            <a:ext cx="2470992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43808" y="228283"/>
            <a:ext cx="61206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</a:p>
          <a:p>
            <a:pPr algn="just"/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Архив опубликовывал 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информацию  об изменениях в  развитии архивной деятельности  на территории города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Мончегорска в газете «Мончегорский рабочий»:</a:t>
            </a:r>
            <a:endParaRPr lang="ru-RU" dirty="0">
              <a:solidFill>
                <a:srgbClr val="292934"/>
              </a:solidFill>
              <a:latin typeface="Times New Roman"/>
              <a:ea typeface="Calibri"/>
              <a:cs typeface="Times New Roman"/>
            </a:endParaRPr>
          </a:p>
          <a:p>
            <a:pPr lvl="0" algn="just"/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- к</a:t>
            </a:r>
            <a:r>
              <a:rPr lang="ru-RU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 </a:t>
            </a:r>
            <a:r>
              <a:rPr lang="ru-RU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дню работников архивной службы была опубликована </a:t>
            </a:r>
            <a:r>
              <a:rPr lang="ru-RU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статья от 11.03.2004, в </a:t>
            </a:r>
            <a:r>
              <a:rPr lang="ru-RU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которой </a:t>
            </a:r>
            <a:r>
              <a:rPr lang="ru-RU" dirty="0" err="1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Ципилева</a:t>
            </a:r>
            <a:r>
              <a:rPr lang="ru-RU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Татьяна Васильевна рассказала </a:t>
            </a:r>
            <a:r>
              <a:rPr lang="ru-RU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 работе архива, о сотрудничестве с архивной службой арбитражного управления конкурсного производства по банкротству. </a:t>
            </a:r>
          </a:p>
          <a:p>
            <a:pPr lvl="0" algn="just"/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 Также в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газете «Мончегорский рабочий»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размещалась информация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об архивных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документах,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находящихся на хранении в МКУ «МАГМ», о режиме работы архива и о взаимодействии с МАУ «МФЦ». </a:t>
            </a:r>
            <a:endParaRPr lang="ru-RU" dirty="0" smtClean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 По запросу от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учреждения культуры «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Мончегорская централизованная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библиотечная система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были подготовлены выписки из исторических справок ликвидированных предприятий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создания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электронного пособия «Из истории предприятий города», посвящённого 80-летию </a:t>
            </a:r>
            <a:r>
              <a:rPr lang="ru-RU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Мончегорска. </a:t>
            </a:r>
          </a:p>
          <a:p>
            <a:pPr lvl="0"/>
            <a:endParaRPr lang="ru-RU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322616"/>
      </p:ext>
    </p:extLst>
  </p:cSld>
  <p:clrMapOvr>
    <a:masterClrMapping/>
  </p:clrMapOvr>
  <p:transition spd="med" advClick="0" advTm="1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35896" y="116632"/>
            <a:ext cx="5328592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соответствии с постановлением администрации города Мончегорска от 14.11.2017 № 1419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описании документов Архивного фонда Мурманской области на территории муниципального образования город Мончегорск с подведомственной территорией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для </a:t>
            </a:r>
            <a:r>
              <a:rPr lang="ru-RU" alt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ответственных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специалистов за делопроизводство и архив в учреждениях, потенциальных источников комплектования архива, проводились обучающие семинары по теме «Актуальные проблемы деятельности архивов учреждений (организаций)».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ходатайству отдела по делам молодежи и взаимодействию с общественными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инвалидов, которые состояли на учёте в центре занятости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Мончегорска и проходили обучение по программам дополнительного образования по подготовке и переподготовке по профессии архивист на базе ГАОУ Мурманской области среднего профессионального образования «Мончегорский политехнический колледж»,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обзорные экскурсии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архиву. Также проводились экскурсии по архиву для учащихся образовательных учреждений города.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7096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P:\МКУ Архив\Елена Николаевна\архив\20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16835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5373216"/>
            <a:ext cx="8892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      Шагая в ногу со временем муниципальный архив размещает информацию о своей деятельности в разделе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на сайте муниципального округа город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Мончегорск. Здесь 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рхив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представляет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информацию  об изменениях в  развитии архивной деятельности  на территории города Мончегорска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нормативные правовые и методические документы, научно-справочный аппарат (списки фондов).</a:t>
            </a:r>
          </a:p>
        </p:txBody>
      </p:sp>
    </p:spTree>
    <p:extLst>
      <p:ext uri="{BB962C8B-B14F-4D97-AF65-F5344CB8AC3E}">
        <p14:creationId xmlns:p14="http://schemas.microsoft.com/office/powerpoint/2010/main" xmlns="" val="2818416728"/>
      </p:ext>
    </p:extLst>
  </p:cSld>
  <p:clrMapOvr>
    <a:masterClrMapping/>
  </p:clrMapOvr>
  <p:transition spd="med" advClick="0" advTm="2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78" y="188640"/>
            <a:ext cx="8381260" cy="1054394"/>
          </a:xfrm>
        </p:spPr>
        <p:txBody>
          <a:bodyPr/>
          <a:lstStyle/>
          <a:p>
            <a:r>
              <a:rPr lang="ru-RU" sz="1400" dirty="0">
                <a:latin typeface="Times New Roman"/>
                <a:ea typeface="SimSun"/>
              </a:rPr>
              <a:t>За 22 года в жизни архива произошло немало изменений </a:t>
            </a:r>
            <a:r>
              <a:rPr lang="ru-RU" sz="1400" dirty="0" smtClean="0">
                <a:latin typeface="Times New Roman"/>
                <a:ea typeface="SimSun"/>
              </a:rPr>
              <a:t> </a:t>
            </a:r>
            <a:r>
              <a:rPr lang="ru-RU" sz="1400" dirty="0">
                <a:latin typeface="Times New Roman"/>
                <a:ea typeface="SimSun"/>
              </a:rPr>
              <a:t>в штатной численности </a:t>
            </a:r>
            <a:r>
              <a:rPr lang="ru-RU" sz="1400" dirty="0" smtClean="0">
                <a:latin typeface="Times New Roman"/>
                <a:ea typeface="SimSun"/>
              </a:rPr>
              <a:t>коллектива. С увеличением объёма поступивших на хранение документов, увеличилась и штатная численность  коллектива архива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165618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556792"/>
            <a:ext cx="68774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</a:rPr>
              <a:t>Васильева Елена Николаевна-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ведущий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документовед</a:t>
            </a:r>
            <a:endParaRPr lang="ru-RU" sz="1400" b="1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вою деятельность в архиве начала с 01.03.2012 и осуществляет ее по настоящее время.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 консультирует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лиц за ведение делопроизводства в учреждениях, организациях, предприятиях по вопросам формирования, оформления и подготовки дел для передачи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оказывает нормативно-методическую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    учреждениям,     организациям, предприятиям в разработке номенклатур дел, составлении описей дел, титульных листов, исторических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справок; ведет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ликвидированными предприятиями (консультации, прием документов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хранение);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размещает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на региональном сегменте ФГИС «Федеральный реестр государственных и муниципальных услуг (функций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по обеспечению мероприятий по энергосбережению и повышению энергетической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79712" y="4275422"/>
            <a:ext cx="702144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   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</a:rPr>
              <a:t>Кузьмичева Наталья Вениаминовна - </a:t>
            </a:r>
            <a:r>
              <a:rPr kumimoji="0" lang="ru-RU" sz="14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</a:rPr>
              <a:t>документовед</a:t>
            </a: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</a:rPr>
              <a:t> 2 категории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принята на работу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отсутствия основного работника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08.10.2012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13.12.2013. С 13.03.2014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принята на постоянной основе на должность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Ведёт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 исполняет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социально-правовые запросы граждан,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самоуправления, организаций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занимается регистрацией  социально-правовых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Запрос-2019»;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с программным комплексом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ViPNet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Client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обеспечивает  рациональное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документов в архивохранилищах, ведет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топографирование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исполняет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по обеспечению пожарной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 по охране труда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ведет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воинский учет и организацию работы по ГО и ЧС, мобилизационной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19" y="4275422"/>
            <a:ext cx="1577001" cy="2178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148906"/>
      </p:ext>
    </p:extLst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00438"/>
            <a:ext cx="1581281" cy="2044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65618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3727" y="142852"/>
            <a:ext cx="67322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Светлана Николаевна временно была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работу документоведом  2 категории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отсутствия основного работника с 13.01.2015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15.01.2016.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16.10.2017 была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на постоянной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должность документоведа 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 обязанности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прием граждан, консультировать посетителей о получении архивных справок социально-правового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исполнять социально-правовые запросы граждан, запросы органов государственной власти, органов местного самоуправления,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регистрацию запросов в программе «Запрос-2010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вести работу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и совершенствованию  научно-справочного аппарата к документам архива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подготавливать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для публикации на официальном сайте органов местного самоуправления города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Мончегорска. Также были возложены обязанности по оцифровке архивных документов.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необходимостью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Автоматизированной информационной системы по документам Архивного фонда Мурманской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Светлане Николаевне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поручена работа по загрузке данных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АИС.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928647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Calibri"/>
              </a:rPr>
              <a:t>Хоменко Ольга Николаевна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</a:rPr>
              <a:t>документовед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</a:rPr>
              <a:t> 2 категории</a:t>
            </a:r>
            <a:endParaRPr kumimoji="0" lang="ru-RU" sz="1200" b="1" i="1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768" y="2420888"/>
            <a:ext cx="1945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kern="0" dirty="0" err="1" smtClean="0">
                <a:solidFill>
                  <a:srgbClr val="292934"/>
                </a:solidFill>
                <a:latin typeface="Times New Roman"/>
                <a:ea typeface="Calibri"/>
              </a:rPr>
              <a:t>Рохмстрова</a:t>
            </a:r>
            <a:endParaRPr lang="ru-RU" sz="1200" b="1" i="1" kern="0" dirty="0" smtClean="0">
              <a:solidFill>
                <a:srgbClr val="292934"/>
              </a:solidFill>
              <a:latin typeface="Times New Roman"/>
              <a:ea typeface="Calibri"/>
            </a:endParaRPr>
          </a:p>
          <a:p>
            <a:pPr algn="ctr"/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  <a:ea typeface="Calibri"/>
              </a:rPr>
              <a:t>Светлана Николаевна -</a:t>
            </a:r>
          </a:p>
          <a:p>
            <a:pPr algn="ctr"/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</a:rPr>
              <a:t>документовед</a:t>
            </a:r>
          </a:p>
          <a:p>
            <a:pPr algn="ctr"/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</a:rPr>
              <a:t> 2 категории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23725" y="3347145"/>
            <a:ext cx="68407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муниципального архива увеличился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документоведа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11.01.2021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должность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принята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Хоменко Ольга Николаевна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/>
              <a:t> </a:t>
            </a:r>
            <a:endParaRPr lang="ru-RU" sz="1400" dirty="0" smtClean="0"/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Ольга Николаевна составляет, ведет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и регистрацию заключенных муниципальных контрактов и договоров возмездного оказания услуг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условия по сохранности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поступивших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вляется специалистом по организации работы в сфере хозяйственной части обслуживания учреждения: обеспечивает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хозяйственного инвентаря, его восстановление и пополнение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следит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 чистоты в помещениях и на прилегающей территории, состоянием помещений и принимает меры по своевременному 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ремонту; обеспечивает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снабжение учреждения необходимой мебелью, инвентарем, оборудованием, расходными материалами и канцелярскими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принадлежностями; исполняет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контрактного управляющего учреждения;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(поступление и списание) товарно-материальных запасов и основных средств; проводит инвентаризацию вверенного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698663"/>
      </p:ext>
    </p:extLst>
  </p:cSld>
  <p:clrMapOvr>
    <a:masterClrMapping/>
  </p:clrMapOvr>
  <p:transition spd="med" advClick="0" advTm="2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149080"/>
            <a:ext cx="8461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algn="just">
              <a:defRPr/>
            </a:pP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Большую работу по содержанию в чистоте архивохранилищ и рабочих помещений архива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проводили уборщики служебных помещений -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наши дорогие помощницы, труженицы и просто замечательные женщины: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17.01.2000 по 21.02.2006 - Кондрашова Надежда Ивановна;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18.10.2010 по 30.08.2015 - Кузьмина Зоя Ивановна;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07.09.2015 по 02.09.2016 - 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Бурина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Татьяна Анатольевна;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03.10.2016 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по настоящее время -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Тропина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Наталия Александровна.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1548"/>
            <a:ext cx="2405196" cy="320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5" y="3687415"/>
            <a:ext cx="338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i="1" kern="0" dirty="0" err="1" smtClean="0">
                <a:solidFill>
                  <a:srgbClr val="292934"/>
                </a:solidFill>
                <a:latin typeface="Times New Roman"/>
                <a:ea typeface="Calibri"/>
              </a:rPr>
              <a:t>Тропина</a:t>
            </a:r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  <a:ea typeface="Calibri"/>
              </a:rPr>
              <a:t> Наталия Александровна -</a:t>
            </a:r>
            <a:endParaRPr lang="ru-RU" sz="1200" b="1" i="1" kern="0" dirty="0">
              <a:solidFill>
                <a:srgbClr val="292934"/>
              </a:solidFill>
              <a:latin typeface="Times New Roman"/>
              <a:ea typeface="Calibri"/>
            </a:endParaRPr>
          </a:p>
          <a:p>
            <a:pPr lvl="0" algn="ctr">
              <a:defRPr/>
            </a:pPr>
            <a:r>
              <a:rPr lang="ru-RU" sz="1200" b="1" i="1" kern="0" dirty="0">
                <a:solidFill>
                  <a:srgbClr val="292934"/>
                </a:solidFill>
                <a:latin typeface="Times New Roman"/>
              </a:rPr>
              <a:t>у</a:t>
            </a:r>
            <a:r>
              <a:rPr lang="ru-RU" sz="1200" b="1" i="1" kern="0" dirty="0" smtClean="0">
                <a:solidFill>
                  <a:srgbClr val="292934"/>
                </a:solidFill>
                <a:latin typeface="Times New Roman"/>
              </a:rPr>
              <a:t>борщик служебных помещений</a:t>
            </a:r>
          </a:p>
          <a:p>
            <a:pPr lvl="0" algn="ctr">
              <a:defRPr/>
            </a:pPr>
            <a:endParaRPr lang="ru-RU" sz="1200" b="1" kern="0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84187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4876" y="188640"/>
            <a:ext cx="407196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Архив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наша вторая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семья! За 22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небольшим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произошло событий,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менялись работники, но удалось сохранить теплую и душевную обстановку внутри коллектива. </a:t>
            </a:r>
          </a:p>
          <a:p>
            <a:pPr lvl="0" algn="just"/>
            <a:r>
              <a:rPr lang="ru-RU" sz="16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    Коллектив </a:t>
            </a:r>
            <a:r>
              <a:rPr lang="ru-RU" sz="16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в архиве  сплоченный и очень дружный, и это касается не только рабочих </a:t>
            </a:r>
            <a:r>
              <a:rPr lang="ru-RU" sz="16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моментов - </a:t>
            </a:r>
            <a:r>
              <a:rPr lang="ru-RU" sz="1600" kern="150" dirty="0">
                <a:solidFill>
                  <a:srgbClr val="292934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дни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дружный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отмечает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вместе.</a:t>
            </a:r>
            <a:endParaRPr lang="ru-RU" sz="1600" kern="150" dirty="0" smtClean="0">
              <a:latin typeface="Times New Roman"/>
              <a:ea typeface="SimSun"/>
              <a:cs typeface="Mangal"/>
            </a:endParaRPr>
          </a:p>
          <a:p>
            <a:pPr lvl="0" algn="just"/>
            <a:r>
              <a:rPr lang="ru-RU" sz="1600" kern="150" dirty="0" smtClean="0">
                <a:latin typeface="Times New Roman"/>
                <a:ea typeface="SimSun"/>
                <a:cs typeface="Mangal"/>
              </a:rPr>
              <a:t>    Комфортно </a:t>
            </a:r>
            <a:r>
              <a:rPr lang="ru-RU" sz="1600" kern="150" dirty="0">
                <a:latin typeface="Times New Roman"/>
                <a:ea typeface="SimSun"/>
                <a:cs typeface="Mangal"/>
              </a:rPr>
              <a:t>работать в условиях взаимного уважения и взаимопомощи, поэтому каждое утро сотрудники архива идут на работу с радостью. Коллектив любит своё дело и </a:t>
            </a:r>
            <a:r>
              <a:rPr lang="ru-RU" sz="1600" kern="150" dirty="0" smtClean="0">
                <a:latin typeface="Times New Roman"/>
                <a:ea typeface="SimSun"/>
                <a:cs typeface="Mangal"/>
              </a:rPr>
              <a:t>уверен, </a:t>
            </a:r>
            <a:r>
              <a:rPr lang="ru-RU" sz="1600" kern="150" dirty="0">
                <a:latin typeface="Times New Roman"/>
                <a:ea typeface="SimSun"/>
                <a:cs typeface="Mangal"/>
              </a:rPr>
              <a:t>что архив был, есть и всегда будет. Работа в архиве учит терпению, она освобождает человека от суетности, придаёт силы, сообщает душевное равновесие. </a:t>
            </a:r>
          </a:p>
          <a:p>
            <a:pPr lvl="0" algn="just"/>
            <a:r>
              <a:rPr lang="ru-RU" sz="1600" kern="150" dirty="0">
                <a:latin typeface="Times New Roman"/>
                <a:ea typeface="SimSun"/>
                <a:cs typeface="Mangal"/>
              </a:rPr>
              <a:t>       Специалисты архива знают - нет почти ничего тайного, что не стало бы явным, история не может быть переписана, судьба человеческая длиннее кратких сроков земного существования.</a:t>
            </a:r>
          </a:p>
          <a:p>
            <a:pPr lvl="0" algn="just"/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       </a:t>
            </a:r>
            <a:endParaRPr lang="ru-RU" sz="1400" kern="150" dirty="0">
              <a:solidFill>
                <a:srgbClr val="292934"/>
              </a:solidFill>
              <a:latin typeface="Liberation Serif"/>
              <a:ea typeface="SimSun"/>
              <a:cs typeface="Mangal"/>
            </a:endParaRPr>
          </a:p>
        </p:txBody>
      </p:sp>
      <p:pic>
        <p:nvPicPr>
          <p:cNvPr id="3" name="Рисунок 2" descr="P:\МКУ Архив\Елена Николаевна\архив\ДР у 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876"/>
            <a:ext cx="3743276" cy="2793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P:\МКУ Архив\Елена Николаевна\архив\Фотки архива для презентации\DSCF38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386635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67482816"/>
      </p:ext>
    </p:extLst>
  </p:cSld>
  <p:clrMapOvr>
    <a:masterClrMapping/>
  </p:clrMapOvr>
  <p:transition spd="med" advClick="0" advTm="14000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:\МКУ Архив\Елена Николаевна\архив\ДР у Е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5888"/>
            <a:ext cx="3374058" cy="3041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00496" y="3571876"/>
            <a:ext cx="48893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   Благодаря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слаженной работе коллектива и вниманию со стороны администрации города, муниципальный архив справляется  с поставленными задачами по сохранению документальной памяти государства и общества, пополнению информационных ресурсов и предоставлению услуг населению. </a:t>
            </a:r>
            <a:endParaRPr lang="ru-RU" sz="1400" kern="150" dirty="0" smtClean="0">
              <a:solidFill>
                <a:srgbClr val="292934"/>
              </a:solidFill>
              <a:latin typeface="Times New Roman"/>
              <a:ea typeface="SimSun"/>
              <a:cs typeface="Mangal"/>
            </a:endParaRPr>
          </a:p>
          <a:p>
            <a:pPr lvl="0" algn="just"/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   Профессиональная деятельность небольшого сплоченного коллектива ориентирована на своевременное, оперативное и высокое качество выполнения поставленных задач, и неслучайно, сотрудники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неоднократно награждались почетными грамотами и благодарственными письмами администрации города Мончегорска  и  Законодательного собрания Мурманской области.</a:t>
            </a:r>
            <a:endParaRPr lang="ru-RU" sz="1400" kern="150" dirty="0">
              <a:solidFill>
                <a:srgbClr val="292934"/>
              </a:solidFill>
              <a:latin typeface="Liberation Serif"/>
              <a:ea typeface="SimSun"/>
              <a:cs typeface="Mangal"/>
            </a:endParaRPr>
          </a:p>
        </p:txBody>
      </p:sp>
      <p:pic>
        <p:nvPicPr>
          <p:cNvPr id="4" name="Рисунок 3" descr="P:\МКУ Архив\Елена Николаевна\архив\День рождения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3744441" cy="2538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1"/>
            <a:ext cx="2815152" cy="3540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823451"/>
      </p:ext>
    </p:extLst>
  </p:cSld>
  <p:clrMapOvr>
    <a:masterClrMapping/>
  </p:clrMapOvr>
  <p:transition spd="med" advClick="0" advTm="12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653136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большое событие в жизни архива произошло в 2019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На основании распоряжения 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администрации города Мончегорска от 20.06.2019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№ 264-р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архивное 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выделено отдельно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стоящее двухэтажное здание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площадью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934,3 м2. 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с прилегающей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территорией по адресу 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Бредова, д.17,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архивные документы приобрели свой настоящий дом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Здание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архиву было передано в июле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месяце.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три месяца был сделан косметический ремонт в помещениях первого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этажа,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01.10.2019 архив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начал работу в новом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здании.  Вместе со зданием архиву были  переданы установленные системы охранной и пожарной сигнализации, приятным бонусом система видеонаблюдения и домофон.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725" y="259176"/>
            <a:ext cx="3096343" cy="2377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330" y="1969620"/>
            <a:ext cx="2664296" cy="2395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9439"/>
          <a:stretch/>
        </p:blipFill>
        <p:spPr bwMode="auto">
          <a:xfrm>
            <a:off x="251520" y="1340768"/>
            <a:ext cx="247959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70"/>
          <a:stretch/>
        </p:blipFill>
        <p:spPr bwMode="auto">
          <a:xfrm>
            <a:off x="3563888" y="2439169"/>
            <a:ext cx="1944216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8298191"/>
      </p:ext>
    </p:extLst>
  </p:cSld>
  <p:clrMapOvr>
    <a:masterClrMapping/>
  </p:clrMapOvr>
  <p:transition spd="med" advClick="0" advTm="10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В 2021 году был проведен ремонт помещений второго этажа в здании муниципального казенного учреждения «Муниципальный архив города Мончегорска» по адресу ул. Бредова 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д.17.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проведение ремонта были выделены денежные средства: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субсидия из областного бюджета бюджету муниципального образования город Мончегорск с подведомственной территорией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для выполнения работ по ремонту помещений – 2 049 077,05 рублей;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средства бюджета города Мончегорска – 1 488 461,00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92704" y="5909448"/>
            <a:ext cx="2767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 одного из архивохранилищ </a:t>
            </a:r>
          </a:p>
          <a:p>
            <a:pPr lvl="0" algn="ctr"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 ремонтных работ</a:t>
            </a:r>
            <a:endParaRPr lang="ru-RU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26" y="2343214"/>
            <a:ext cx="3390453" cy="3576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90526" y="6021288"/>
            <a:ext cx="200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 ремонтных работ </a:t>
            </a:r>
          </a:p>
          <a:p>
            <a:pPr lvl="0" algn="ctr">
              <a:defRPr/>
            </a:pPr>
            <a:r>
              <a:rPr lang="ru-RU" sz="1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архивохранилища</a:t>
            </a:r>
            <a:endParaRPr lang="ru-RU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:\МКУ Архив\Елена Николаевна\архив\ремонт готовый\16469986202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513" y="2204864"/>
            <a:ext cx="3456384" cy="3594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2396543"/>
      </p:ext>
    </p:extLst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260648"/>
            <a:ext cx="4791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Полученные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 помещения начинают использоваться по прямому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архивохранилищ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установлены металлические стеллажи.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69" b="20665"/>
          <a:stretch/>
        </p:blipFill>
        <p:spPr bwMode="auto">
          <a:xfrm>
            <a:off x="261180" y="260649"/>
            <a:ext cx="350956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98" b="28243"/>
          <a:stretch/>
        </p:blipFill>
        <p:spPr bwMode="auto">
          <a:xfrm>
            <a:off x="5143504" y="1643050"/>
            <a:ext cx="3319173" cy="2800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4810" y="4572008"/>
            <a:ext cx="4643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Читальный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оборудован мебелью, на окна монтированы жалюзи, также были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 descr="C:\Users\Vasileva_E_N\Pictures\Saved Pictures\IMG_20220516_163323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143248"/>
            <a:ext cx="342902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786454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этаже разместились кабинет специалистов, кабинет директора, помещение для приема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432187"/>
      </p:ext>
    </p:extLst>
  </p:cSld>
  <p:clrMapOvr>
    <a:masterClrMapping/>
  </p:clrMapOvr>
  <p:transition spd="med" advClick="0" advTm="9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06"/>
          <a:stretch/>
        </p:blipFill>
        <p:spPr bwMode="auto">
          <a:xfrm>
            <a:off x="251520" y="260648"/>
            <a:ext cx="4160838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9354" y="9087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all" spc="20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Образование Архивного отдела города Мончегорска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204864"/>
            <a:ext cx="4340350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15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Постановлением главы администрации города Мончегорска от 27.10.1999 № 593 в структуре администрации города был образован архивный отдел, утверждено Положение об архивном отделе и штатное расписание численностью 2 единицы:</a:t>
            </a:r>
          </a:p>
          <a:p>
            <a:pPr marL="400050" marR="0" lvl="1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8F67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10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</a:endParaRPr>
          </a:p>
          <a:p>
            <a:pPr marL="274320" marR="0" lvl="0" indent="-2286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15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руководитель сектора – 1 ед.</a:t>
            </a:r>
          </a:p>
          <a:p>
            <a:pPr marL="274320" marR="0" lvl="0" indent="-2286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15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ведущий специалист – 1 ед. </a:t>
            </a:r>
          </a:p>
          <a:p>
            <a:pPr marL="274320" marR="0" lvl="0" indent="-2286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0" cap="none" spc="150" normalizeH="0" baseline="0" noProof="0" dirty="0">
              <a:ln>
                <a:noFill/>
              </a:ln>
              <a:solidFill>
                <a:srgbClr val="D2533C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952651"/>
      </p:ext>
    </p:extLst>
  </p:cSld>
  <p:clrMapOvr>
    <a:masterClrMapping/>
  </p:clrMapOvr>
  <p:transition spd="med" advClick="0" advTm="7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162" y="260648"/>
            <a:ext cx="8381260" cy="1054394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ремонта в архиве появилось помещение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проведения мероприятий ПО ОБУЧЕНИЮ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популяризации архивных документов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45" b="14404"/>
          <a:stretch/>
        </p:blipFill>
        <p:spPr bwMode="auto">
          <a:xfrm>
            <a:off x="179512" y="1555651"/>
            <a:ext cx="4056630" cy="2703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104456" cy="2682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34" y="3921180"/>
            <a:ext cx="4278998" cy="2676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0898488"/>
      </p:ext>
    </p:extLst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404664"/>
            <a:ext cx="557216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двадцать два</a:t>
            </a:r>
            <a:r>
              <a:rPr kumimoji="0" lang="ru-RU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года своего существования архив превратился в хорошо оснащенное современное учреждение. Многое сделано для технического перевооружения</a:t>
            </a:r>
            <a:r>
              <a:rPr kumimoji="0" lang="ru-RU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архива за последние два года. Практически полностью обновлена материально-техническая база. Капитально отремонтирован второй этаж здания, установлена современная электропроводка. Помещения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частично оснащены новой мебелью и техникой. В архивохранилищах частично установлено стеллажное оборудование. </a:t>
            </a: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В архиве по состоянию на 01.01.2022 значатся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37 381 единица хранения,</a:t>
            </a:r>
            <a:r>
              <a:rPr kumimoji="0" lang="ru-RU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том числе: управленческих документов –16991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., по личному составу–20241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., научно-технической (НТД) – 149 </a:t>
            </a:r>
            <a:r>
              <a:rPr kumimoji="0" lang="ru-RU" sz="16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ед.хр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  Особое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внимание уделяется достижению архивом уровня, отвечающего потребностям и нуждам современного информационного общества. Хорошими темпами идет работа по переводу документов в электронный вид. Оцифровка производится силами сотрудников архива. </a:t>
            </a:r>
          </a:p>
          <a:p>
            <a:pPr lvl="0" algn="just"/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     В настоящее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в целях предотвращения утраты документов по личному составу  в действующих учреждениях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города  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архив  ведет работу по описанию документов  всех муниципальных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учреждений, 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находящихся на территории муниципального округа. Процент охвата по описанию составляет 100%.</a:t>
            </a:r>
            <a:endParaRPr kumimoji="0" lang="ru-RU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kumimoji="0" lang="ru-RU" sz="1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4658"/>
            <a:ext cx="2533960" cy="5652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730009"/>
      </p:ext>
    </p:extLst>
  </p:cSld>
  <p:clrMapOvr>
    <a:masterClrMapping/>
  </p:clrMapOvr>
  <p:transition spd="med" advClick="0" advTm="18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:\МКУ Архив\Елена Николаевна\Фото Архив Мончегорск\Шаранов Евгений Александрович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88968" cy="4457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1" y="4826675"/>
            <a:ext cx="34563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Шаранов Евгений Александрович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документовед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принят временно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отсутствия основного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ему была поручена работа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оцифровке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и загрузке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Автоматизированную информационную систему (АИС)       Мурманской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60648"/>
            <a:ext cx="504056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статуса архивной службы в муниципальных образованиях, сохранение и профессиональное развитие кадрового состава все более актуальны на фоне роста требований к качеству работы и внедрения ее новых форм, а также усложнения архивных технологий.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Среди главных приоритетов взаимодействия отдела культурного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 и архивного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Министерства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Мурманской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органов местного самоуправления и муниципальных архивов сегодняшнего дня – проведение мероприятий по направлению «Цифровая трансформация» в сфере архивного дела, в том числе обеспечение условий для оперативного доступа к архивным документам в соответствии с законодательством Российской Федерации и Мурманской области посредством оцифровки архивных документов. Осуществление историко-просветительской деятельности и использование информационной базы государственных и муниципальных архивов в целях патриотического воспитания граждан. Организация предоставления муниципальных услуг в сфере архивного дела, в том числе в электронном виде. Сохранение потенциала стратегического развития архивной службы страны.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219577"/>
      </p:ext>
    </p:extLst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27 октября 2019 года Архив города </a:t>
            </a:r>
            <a:r>
              <a:rPr lang="ru-RU" sz="1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мончегорска</a:t>
            </a:r>
            <a:r>
              <a:rPr lang="ru-RU" sz="1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встретил свой юбилей в новом помещении</a:t>
            </a:r>
            <a:r>
              <a:rPr lang="ru-RU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5120"/>
            <a:ext cx="4608512" cy="345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0484" y="5445224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2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Время идёт, много интересных</a:t>
            </a:r>
            <a:r>
              <a:rPr kumimoji="0" lang="ru-RU" sz="1800" b="1" i="0" u="none" strike="noStrike" kern="0" cap="all" spc="2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i="0" u="none" strike="noStrike" kern="0" cap="all" spc="2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планов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2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проектов впереди,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2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продолжаем </a:t>
            </a:r>
            <a:r>
              <a:rPr kumimoji="0" lang="ru-RU" sz="1800" b="1" i="0" u="none" strike="noStrike" kern="0" cap="all" spc="2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работать!!!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1609379" cy="1670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209133"/>
      </p:ext>
    </p:extLst>
  </p:cSld>
  <p:clrMapOvr>
    <a:masterClrMapping/>
  </p:clrMapOvr>
  <p:transition spd="med" advClick="0" advTm="9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294" y="260649"/>
            <a:ext cx="2123528" cy="2568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260649"/>
            <a:ext cx="62646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       На должность первого руководителя сектора была назначена </a:t>
            </a:r>
            <a:r>
              <a:rPr kumimoji="0" lang="ru-RU" sz="1400" b="0" i="0" u="none" strike="noStrike" kern="150" cap="none" spc="0" normalizeH="0" baseline="0" noProof="0" dirty="0" err="1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Прозорова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 Надежда Александровна (01.11.1999-01.11.2002),  которая стояла у истоков создания архива.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Не имея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 специального образования, ей пришлось организовывать работу архивного дела с нуля.</a:t>
            </a:r>
            <a:r>
              <a:rPr kumimoji="0" lang="ru-RU" sz="1400" b="0" i="0" u="none" strike="noStrike" kern="150" cap="none" spc="0" normalizeH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 Необходимо было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 изучить все нормативные локальные акты, касающиеся создания архива и формирования архивных фондов, списка № 1 источников комплектования архивного отдела администрации города. Одновременно надо было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организовать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работу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по взаимодействию в сфере архивного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дела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с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организациями, </a:t>
            </a:r>
            <a:r>
              <a:rPr lang="ru-RU" sz="1400" kern="150" dirty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которые были зарегистрированы  на территории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города </a:t>
            </a:r>
            <a:r>
              <a:rPr kumimoji="0" lang="ru-RU" sz="1400" b="0" i="0" u="none" strike="noStrike" kern="150" cap="none" spc="0" normalizeH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/>
                <a:ea typeface="SimSun"/>
                <a:cs typeface="Mangal"/>
              </a:rPr>
              <a:t>(</a:t>
            </a:r>
            <a:r>
              <a:rPr kumimoji="0" lang="ru-RU" sz="1400" b="0" i="0" u="none" strike="noStrike" kern="15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и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зучить специфику их работы, оказать методическую и практическую помощь</a:t>
            </a:r>
            <a:r>
              <a:rPr kumimoji="0" lang="ru-RU" sz="1400" b="0" i="0" u="none" strike="noStrike" kern="15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 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в вопросах работы с документами). </a:t>
            </a:r>
          </a:p>
          <a:p>
            <a:pPr lvl="0" algn="just"/>
            <a:r>
              <a:rPr lang="ru-RU" sz="1400" kern="150" noProof="0" dirty="0" smtClean="0">
                <a:latin typeface="Times New Roman"/>
                <a:ea typeface="SimSun"/>
                <a:cs typeface="Mangal"/>
              </a:rPr>
              <a:t>         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Надежда Александровна проработала в архивном отделе 3 года, она внесла </a:t>
            </a:r>
            <a:r>
              <a:rPr lang="ru-RU" sz="1400" kern="150" dirty="0" smtClean="0">
                <a:latin typeface="Times New Roman"/>
                <a:ea typeface="SimSun"/>
                <a:cs typeface="Mangal"/>
              </a:rPr>
              <a:t>весомый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SimSun"/>
                <a:cs typeface="Mangal"/>
              </a:rPr>
              <a:t> вклад в  развитие архивного отдела администрации города Мончегорска. </a:t>
            </a:r>
            <a:endParaRPr kumimoji="0" lang="ru-RU" sz="1400" b="0" i="0" u="none" strike="noStrike" kern="150" cap="none" spc="0" normalizeH="0" baseline="0" noProof="0" dirty="0">
              <a:ln>
                <a:noFill/>
              </a:ln>
              <a:effectLst/>
              <a:uLnTx/>
              <a:uFillTx/>
              <a:latin typeface="Liberation Serif"/>
              <a:ea typeface="SimSun"/>
              <a:cs typeface="Mang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2864456"/>
            <a:ext cx="2291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kern="150" dirty="0" err="1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Прозорова</a:t>
            </a:r>
            <a:endParaRPr lang="ru-RU" sz="1400" b="1" i="1" kern="150" dirty="0" smtClean="0">
              <a:solidFill>
                <a:srgbClr val="292934"/>
              </a:solidFill>
              <a:latin typeface="Times New Roman"/>
              <a:ea typeface="SimSun"/>
              <a:cs typeface="Mangal"/>
            </a:endParaRPr>
          </a:p>
          <a:p>
            <a:pPr algn="ctr"/>
            <a:r>
              <a:rPr lang="ru-RU" sz="1400" b="1" i="1" kern="150" dirty="0" smtClean="0">
                <a:solidFill>
                  <a:srgbClr val="292934"/>
                </a:solidFill>
                <a:latin typeface="Times New Roman"/>
                <a:ea typeface="SimSun"/>
                <a:cs typeface="Mangal"/>
              </a:rPr>
              <a:t> Надежда Александровна</a:t>
            </a:r>
            <a:endParaRPr lang="ru-RU" sz="14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07" y="3573016"/>
            <a:ext cx="1894068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14811" y="3487648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Помимо руководителя в архивном отделе работала </a:t>
            </a:r>
            <a:r>
              <a:rPr lang="ru-RU" sz="1400" dirty="0" err="1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Лейберова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Ирина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Степановна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 должности ведущего специалиста архивного отдела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(02.11.1999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-15.10.2002).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Ирина Степановна также как и её руководитель стояла у истоков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образования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архивного отдела администрации города Мончегорска. Ирине Степановне пришлось осваивать новую профессию, помогали ей в этом специалисты филиала государственного архива Мурманской области в городе Кировске, проводили консультации в сфере  архивного дела. Предметом её деятельности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являлось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обеспечение сохранности, использование  архивных документов,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прием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граждан,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регистрация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поступающих 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отправка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выполненных запросов,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исполнение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запросов социально-правового характера.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  <a:p>
            <a:pPr lvl="0" indent="449580" algn="just"/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Ирина Степановна проработала в архивном отделе 3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года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Уволилась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 связи с переездом за пределы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Мурманской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области.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294" y="6237312"/>
            <a:ext cx="2261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Лейберова</a:t>
            </a:r>
            <a:r>
              <a:rPr lang="ru-RU" sz="1400" b="1" i="1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/>
            <a:r>
              <a:rPr lang="ru-RU" sz="1400" b="1" i="1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Ирина Степановна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xmlns="" val="2555916434"/>
      </p:ext>
    </p:extLst>
  </p:cSld>
  <p:clrMapOvr>
    <a:masterClrMapping/>
  </p:clrMapOvr>
  <p:transition spd="med" advClick="0" advTm="23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699" y="692041"/>
            <a:ext cx="3153673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0389" y="5013176"/>
            <a:ext cx="4359843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buClr>
                <a:srgbClr val="93A299"/>
              </a:buClr>
            </a:pPr>
            <a:r>
              <a:rPr lang="ru-RU" sz="14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Кураторство над архивным отделом со стороны руководства администрации осуществлял управделами администрации г. </a:t>
            </a:r>
            <a:r>
              <a:rPr lang="ru-RU" sz="1400" spc="15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Мончегорска </a:t>
            </a:r>
          </a:p>
          <a:p>
            <a:pPr marL="45720" lvl="0" algn="ctr">
              <a:spcBef>
                <a:spcPct val="20000"/>
              </a:spcBef>
              <a:buClr>
                <a:srgbClr val="93A299"/>
              </a:buClr>
            </a:pPr>
            <a:r>
              <a:rPr lang="ru-RU" sz="1400" spc="15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Виктор </a:t>
            </a:r>
            <a:r>
              <a:rPr lang="ru-RU" sz="14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Владимирович </a:t>
            </a:r>
            <a:r>
              <a:rPr lang="ru-RU" sz="1400" spc="15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Шокур</a:t>
            </a:r>
            <a:r>
              <a:rPr lang="ru-RU" sz="14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4213482333"/>
      </p:ext>
    </p:extLst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Первое помещение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архивного отдела: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4103"/>
            <a:ext cx="4110389" cy="435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24505" y="1628800"/>
            <a:ext cx="4572000" cy="54445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28600">
              <a:spcBef>
                <a:spcPct val="20000"/>
              </a:spcBef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ru-RU" sz="23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Архивный отдел находился в помещениях третьего подъезда цокольного этажа жилого многоквартирного дома по адресу: ул. </a:t>
            </a:r>
            <a:r>
              <a:rPr lang="ru-RU" sz="2300" spc="15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Бредова</a:t>
            </a:r>
            <a:r>
              <a:rPr lang="ru-RU" sz="23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, д.23. </a:t>
            </a:r>
          </a:p>
          <a:p>
            <a:pPr marL="274320" lvl="0" indent="-228600">
              <a:spcBef>
                <a:spcPct val="20000"/>
              </a:spcBef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ru-RU" sz="2300" spc="15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Общая площадь помещений архива составляла 229,5м2, из них под архивохранилище было выделено три помещения общей площадью 147м2.</a:t>
            </a:r>
          </a:p>
          <a:p>
            <a:pPr marL="45720" lvl="0">
              <a:spcBef>
                <a:spcPct val="20000"/>
              </a:spcBef>
              <a:buClr>
                <a:srgbClr val="93A299"/>
              </a:buClr>
            </a:pPr>
            <a:endParaRPr lang="ru-RU" sz="2800" spc="15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28600">
              <a:spcBef>
                <a:spcPct val="20000"/>
              </a:spcBef>
              <a:buClr>
                <a:srgbClr val="93A299"/>
              </a:buClr>
              <a:buFont typeface="Wingdings 2" pitchFamily="18" charset="2"/>
              <a:buChar char=""/>
            </a:pPr>
            <a:endParaRPr lang="ru-RU" sz="2800" spc="15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1321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lvl="0" algn="ctr"/>
            <a:r>
              <a:rPr lang="ru-RU" sz="14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фото крыльцо </a:t>
            </a:r>
            <a:r>
              <a:rPr lang="ru-RU" sz="14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перед входом в архив по </a:t>
            </a:r>
            <a:r>
              <a:rPr lang="ru-RU" sz="1400" b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адресу</a:t>
            </a:r>
          </a:p>
          <a:p>
            <a:pPr marL="45720" lvl="0" algn="ctr"/>
            <a:r>
              <a:rPr lang="ru-RU" sz="1400" b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4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Бредова,  </a:t>
            </a:r>
            <a:r>
              <a:rPr lang="ru-RU" sz="14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д.23</a:t>
            </a:r>
          </a:p>
        </p:txBody>
      </p:sp>
    </p:spTree>
    <p:extLst>
      <p:ext uri="{BB962C8B-B14F-4D97-AF65-F5344CB8AC3E}">
        <p14:creationId xmlns:p14="http://schemas.microsoft.com/office/powerpoint/2010/main" xmlns="" val="2829495850"/>
      </p:ext>
    </p:extLst>
  </p:cSld>
  <p:clrMapOvr>
    <a:masterClrMapping/>
  </p:clrMapOvr>
  <p:transition spd="med" advClick="0" advTm="7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20272" y="260648"/>
            <a:ext cx="1872208" cy="6336704"/>
          </a:xfrm>
        </p:spPr>
        <p:txBody>
          <a:bodyPr>
            <a:normAutofit fontScale="92500" lnSpcReduction="10000"/>
          </a:bodyPr>
          <a:lstStyle/>
          <a:p>
            <a:pPr lvl="0" algn="ctr">
              <a:buClr>
                <a:srgbClr val="7A7A7A"/>
              </a:buClr>
            </a:pPr>
            <a:r>
              <a:rPr lang="ru-RU" sz="1700" b="1" spc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Архив был создан в качестве структурного подразделения управления делами Администрации города Мончегорска  </a:t>
            </a:r>
            <a:r>
              <a:rPr lang="ru-RU" sz="1700" b="1" spc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sz="1700" b="1" spc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хранения и работы с документами, в основном образовавшимися в процессе деятельности  администрации </a:t>
            </a:r>
            <a:r>
              <a:rPr lang="ru-RU" sz="1700" b="1" spc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города Мончегорска, имеющих важное историческое, научное, экономическое, политическое, социальное </a:t>
            </a:r>
            <a:r>
              <a:rPr lang="ru-RU" sz="1700" b="1" spc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700" b="1" spc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культурное значение.</a:t>
            </a:r>
            <a:r>
              <a:rPr lang="ru-RU" sz="1800" b="1" spc="0" dirty="0">
                <a:solidFill>
                  <a:schemeClr val="bg1"/>
                </a:solidFill>
              </a:rPr>
              <a:t/>
            </a:r>
            <a:br>
              <a:rPr lang="ru-RU" sz="1800" b="1" spc="0" dirty="0">
                <a:solidFill>
                  <a:schemeClr val="bg1"/>
                </a:solidFill>
              </a:rPr>
            </a:br>
            <a:endParaRPr lang="ru-RU" sz="1800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5040561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1804" y="2564517"/>
            <a:ext cx="684076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defRPr/>
            </a:pP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При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создании архивного отдела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из-за дефицита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бюджета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города архивохранилища</a:t>
            </a:r>
            <a:r>
              <a:rPr lang="en-US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ea typeface="SimSun"/>
                <a:cs typeface="Times New Roman" pitchFamily="18" charset="0"/>
              </a:rPr>
              <a:t>были оснащены нестандартными стеклянными стеллажами, где долгое время размещались документы. В этом была особенность архива города Мончегорска среди всех архивов области. </a:t>
            </a:r>
            <a:r>
              <a:rPr lang="ru-RU" sz="1400" kern="150" noProof="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ea typeface="SimSun"/>
                <a:cs typeface="Times New Roman" pitchFamily="18" charset="0"/>
              </a:rPr>
              <a:t>аботникам архивного отдела пришлось не стандартно мыслить при проведении топографии архивохранилищ. </a:t>
            </a:r>
          </a:p>
          <a:p>
            <a:pPr lvl="0" algn="just">
              <a:defRPr/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    В связи с ликвидацией крупнейших предприятий и организаций города в конце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1990-х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– начале 2000-х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годов (трест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«Кольстрой», колбасный завод, молочный завод, комбинат бытового обслуживания населения и др.) архив приступил к приему документов по личному составу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  </a:t>
            </a: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ea typeface="SimSun"/>
                <a:cs typeface="Times New Roman" pitchFamily="18" charset="0"/>
              </a:rPr>
              <a:t>В 2000 году в архивный отдел поступили документы:</a:t>
            </a: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5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 New Roman" pitchFamily="18" charset="0"/>
                <a:ea typeface="SimSun"/>
                <a:cs typeface="Times New Roman" pitchFamily="18" charset="0"/>
              </a:rPr>
              <a:t>постоянного хранения - 36 дел, по личному составу – 541 дело.</a:t>
            </a:r>
          </a:p>
          <a:p>
            <a:pPr lvl="0" algn="just">
              <a:lnSpc>
                <a:spcPct val="150000"/>
              </a:lnSpc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На 01.01.2002 г. в архиве уже значилось 24 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учреждения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(</a:t>
            </a:r>
            <a:r>
              <a:rPr lang="ru-RU" sz="1400" kern="150" dirty="0" smtClean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организации), </a:t>
            </a: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из них документов:</a:t>
            </a:r>
          </a:p>
          <a:p>
            <a:pPr marL="342900" lvl="0" indent="-34290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постоянного хранения (управленческих) – 2 142 дела;</a:t>
            </a:r>
          </a:p>
          <a:p>
            <a:pPr marL="342900" lvl="0" indent="-34290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1400" kern="150" dirty="0">
                <a:solidFill>
                  <a:srgbClr val="292934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по личному составу – 5 346 дел.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118080"/>
      </p:ext>
    </p:extLst>
  </p:cSld>
  <p:clrMapOvr>
    <a:masterClrMapping/>
  </p:clrMapOvr>
  <p:transition spd="med" advClick="0" advTm="2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993" y="260648"/>
            <a:ext cx="3281183" cy="2243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36912"/>
            <a:ext cx="856895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Сменившая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первого руководителя </a:t>
            </a:r>
            <a:r>
              <a:rPr lang="ru-RU" sz="1400" dirty="0" err="1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Прозорову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Н.А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Татьяна Васильевна </a:t>
            </a:r>
            <a:r>
              <a:rPr lang="ru-RU" sz="1400" dirty="0" err="1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Ципилева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возглавляла архив 12 лет (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16.11.2002-12.03.2014). Так же, как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для предыдущих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работников, только переезд за пределы Мурманской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области послужил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причиной её увольнения.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руководитель Татьяна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Васильевна внесла большой вклад в развитие архивного дела на территории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муниципального образования  город  Мончегорск. 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Для обеспечения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сохранности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документального наследия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города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она наладила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взаимодействие в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сфере архивного дела с руководителями организаций (учреждений)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города,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которые не были охвачены по описанию архивных документов. 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Возглавляя муниципальный архив города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Мончегорска, Татьяна Васильевна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выполняла все организационно-административные функции, осуществляла контроль над деятельностью архивов организаций: проводила консультации, семинары для организаций-источников комплектования и потенциальных источников комплектования архивного отдела, в связи с чем, в архив города от учреждений поступали на хранение документы в упорядоченном состоянии. За период её руководства расширился список №1 источников комплектования архива, увеличился объём документов, переданных на хранение в архив. Трудовые заслуги Татьяны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Васильевны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 сфере развития архивного дела на территории города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Мончегорска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были отмечены Почетной грамотой Федерального архивного агентства. 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82197"/>
            <a:ext cx="19446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50492"/>
      </p:ext>
    </p:extLst>
  </p:cSld>
  <p:clrMapOvr>
    <a:masterClrMapping/>
  </p:clrMapOvr>
  <p:transition spd="med" advClick="0" advTm="2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0755" y="476672"/>
            <a:ext cx="3240360" cy="2787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467" y="3717032"/>
            <a:ext cx="8424936" cy="33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После увольнения </a:t>
            </a:r>
            <a:r>
              <a:rPr lang="ru-RU" sz="1400" dirty="0" err="1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Лейберовой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И.С. 15.10.2002 к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обязанностям специалиста архивного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отдела приступила </a:t>
            </a:r>
            <a:r>
              <a:rPr lang="ru-RU" sz="1400" dirty="0" err="1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Плужникова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Светлана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Викторовна. 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е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имея опыта работы в сфере архивного дела,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она прошла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все этапы профессии архивного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работника, занимая должности: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специалиста архивного отдела, архивариуса, </a:t>
            </a:r>
            <a:r>
              <a:rPr lang="ru-RU" sz="1400" dirty="0" err="1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документоведа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2 категории муниципального архива города Мончегорска. С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13.03.2014 была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назначена на должность директора муниципального архива города Мончегорска. За период деятельности в должности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руководителя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Светлана Викторовна при взаимодействии с органами власти муниципального образования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город Мончегорск укрепила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материально-техническую базу муниципального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архива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од её руководством были решены организационные вопросы об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увеличении </a:t>
            </a: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стеллажных площадей под архивохранилища, улучшены условия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для работы сотрудников и хранения документов.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Светлана Викторовна является </a:t>
            </a:r>
            <a:r>
              <a:rPr lang="ru-RU" sz="1400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руководителем и ведёт свою деятельность по настоящее время. Её трудовые заслуги  были отмечены Почетной грамотой Федерального архивного агентства.</a:t>
            </a:r>
            <a:endParaRPr lang="ru-RU" sz="1400" dirty="0">
              <a:solidFill>
                <a:srgbClr val="292934"/>
              </a:solidFill>
              <a:latin typeface="Calibri"/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solidFill>
                <a:srgbClr val="292934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5" y="3350612"/>
            <a:ext cx="32952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Плужникова</a:t>
            </a:r>
            <a:r>
              <a:rPr lang="ru-RU" sz="1400" b="1" i="1" dirty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i="1" dirty="0" smtClean="0">
                <a:solidFill>
                  <a:srgbClr val="292934"/>
                </a:solidFill>
                <a:latin typeface="Times New Roman"/>
                <a:ea typeface="Calibri"/>
                <a:cs typeface="Times New Roman"/>
              </a:rPr>
              <a:t>Светлана Викторовна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xmlns="" val="3865605630"/>
      </p:ext>
    </p:extLst>
  </p:cSld>
  <p:clrMapOvr>
    <a:masterClrMapping/>
  </p:clrMapOvr>
  <p:transition spd="med" advClick="0" advTm="25000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2927</TotalTime>
  <Words>4441</Words>
  <Application>Microsoft Office PowerPoint</Application>
  <PresentationFormat>Экран (4:3)</PresentationFormat>
  <Paragraphs>179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Сетка</vt:lpstr>
      <vt:lpstr>МУНИЦиПАЛЬНЫЙ АРХИВ  города мончегорска   На службе памяти человечества  (22 ГОДА  назад...)  История и развитие   учреждения </vt:lpstr>
      <vt:lpstr>Слайд 2</vt:lpstr>
      <vt:lpstr>Слайд 3</vt:lpstr>
      <vt:lpstr>Слайд 4</vt:lpstr>
      <vt:lpstr>Слайд 5</vt:lpstr>
      <vt:lpstr>Первое помещение  архивного отдела: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За 22 года в жизни архива произошло немало изменений  в штатной численности коллектива. С увеличением объёма поступивших на хранение документов, увеличилась и штатная численность  коллектива архива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после ремонта в архиве появилось помещение  для проведения мероприятий ПО ОБУЧЕНИЮ и популяризации архивных документов</vt:lpstr>
      <vt:lpstr>Слайд 31</vt:lpstr>
      <vt:lpstr>Слайд 32</vt:lpstr>
      <vt:lpstr>27 октября 2019 года Архив города мончегорска встретил свой юбилей в новом помещении: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АРХИВ  города мончегорска</dc:title>
  <dc:creator>ASUS</dc:creator>
  <cp:lastModifiedBy>user</cp:lastModifiedBy>
  <cp:revision>190</cp:revision>
  <dcterms:created xsi:type="dcterms:W3CDTF">2022-10-16T13:57:14Z</dcterms:created>
  <dcterms:modified xsi:type="dcterms:W3CDTF">2022-10-28T07:59:47Z</dcterms:modified>
</cp:coreProperties>
</file>