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handoutMasterIdLst>
    <p:handoutMasterId r:id="rId8"/>
  </p:handoutMasterIdLst>
  <p:sldIdLst>
    <p:sldId id="290" r:id="rId2"/>
    <p:sldId id="289" r:id="rId3"/>
    <p:sldId id="293" r:id="rId4"/>
    <p:sldId id="303" r:id="rId5"/>
    <p:sldId id="269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D4D4D"/>
    <a:srgbClr val="ED1B34"/>
    <a:srgbClr val="F37065"/>
    <a:srgbClr val="0072BC"/>
    <a:srgbClr val="F8A8A2"/>
    <a:srgbClr val="ABC8E7"/>
    <a:srgbClr val="89B1DE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98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8DF9-96AD-40EC-A4F7-330BA3FBA682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E62C-C6BF-45BF-91ED-7AF723EFC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464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389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pPr/>
              <a:t>12.11.2018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17209395-9309-40E7-BD11-3D5233B4DE8A}" type="datetime1">
              <a:rPr lang="ru-RU" smtClean="0"/>
              <a:pPr/>
              <a:t>12.11.2018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0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251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2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pPr/>
              <a:t>12.11.2018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557338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662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pPr/>
              <a:t>12.11.2018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07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pPr/>
              <a:t>12.11.2018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75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290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pPr/>
              <a:t>12.11.2018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05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pPr/>
              <a:t>12.11.2018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763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135067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340768"/>
            <a:ext cx="4464496" cy="4752527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326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79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7584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2"/>
            <a:ext cx="4032448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91262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75" y="1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416371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/>
              <a:pPr/>
              <a:t>12.11.2018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90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52F389DC-9E19-4EE8-A8D3-3244F47808F8}" type="datetime1">
              <a:rPr lang="ru-RU" smtClean="0"/>
              <a:pPr/>
              <a:t>12.11.2018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3007" y="5015830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9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529612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/>
              <a:pPr/>
              <a:t>12.11.2018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7F6E1B9-6978-49A0-B769-AA0B478E9013}" type="datetime1">
              <a:rPr lang="ru-RU" smtClean="0"/>
              <a:pPr/>
              <a:t>12.11.2018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70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FB904C4-4AB9-4D84-8905-B291CF4EBD02}" type="datetime1">
              <a:rPr lang="ru-RU" smtClean="0"/>
              <a:pPr/>
              <a:t>12.11.2018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0" y="1890793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14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F5B6-0779-414D-AD4B-2629AC442E8D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1AC2-DB3A-44E5-BAA1-B1713F775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8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2" r:id="rId2"/>
    <p:sldLayoutId id="2147483649" r:id="rId3"/>
    <p:sldLayoutId id="2147483660" r:id="rId4"/>
    <p:sldLayoutId id="2147483662" r:id="rId5"/>
    <p:sldLayoutId id="2147483663" r:id="rId6"/>
    <p:sldLayoutId id="2147483664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  <p:sldLayoutId id="2147483693" r:id="rId1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Финансовая поддержка субъектов МСП в приоритетных и социально-значимых нишах </a:t>
            </a:r>
            <a:br>
              <a:rPr lang="ru-RU" dirty="0" smtClean="0">
                <a:solidFill>
                  <a:srgbClr val="4D4D4D"/>
                </a:solidFill>
              </a:rPr>
            </a:br>
            <a:r>
              <a:rPr lang="ru-RU" dirty="0" smtClean="0">
                <a:solidFill>
                  <a:srgbClr val="4D4D4D"/>
                </a:solidFill>
              </a:rPr>
              <a:t/>
            </a:r>
            <a:br>
              <a:rPr lang="ru-RU" dirty="0" smtClean="0">
                <a:solidFill>
                  <a:srgbClr val="4D4D4D"/>
                </a:solidFill>
              </a:rPr>
            </a:br>
            <a:r>
              <a:rPr lang="ru-RU" dirty="0" smtClean="0">
                <a:solidFill>
                  <a:srgbClr val="4D4D4D"/>
                </a:solidFill>
              </a:rPr>
              <a:t>Развитие моногородов</a:t>
            </a:r>
            <a:endParaRPr lang="ru-RU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5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3778"/>
            <a:ext cx="5914999" cy="868958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О Банке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56316"/>
              </p:ext>
            </p:extLst>
          </p:nvPr>
        </p:nvGraphicFramePr>
        <p:xfrm>
          <a:off x="467544" y="1268762"/>
          <a:ext cx="7704856" cy="4651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65930">
                <a:tc>
                  <a:txBody>
                    <a:bodyPr/>
                    <a:lstStyle/>
                    <a:p>
                      <a:endParaRPr lang="ru-RU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1426">
                <a:tc>
                  <a:txBody>
                    <a:bodyPr/>
                    <a:lstStyle/>
                    <a:p>
                      <a:endParaRPr lang="ru-RU" sz="14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endParaRPr lang="ru-RU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A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5952" b="30213"/>
          <a:stretch/>
        </p:blipFill>
        <p:spPr>
          <a:xfrm>
            <a:off x="539553" y="5217354"/>
            <a:ext cx="432047" cy="5039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3497" r="10786"/>
          <a:stretch/>
        </p:blipFill>
        <p:spPr>
          <a:xfrm>
            <a:off x="540000" y="4293096"/>
            <a:ext cx="432000" cy="5039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73" r="6139"/>
          <a:stretch/>
        </p:blipFill>
        <p:spPr>
          <a:xfrm>
            <a:off x="540000" y="3356992"/>
            <a:ext cx="542886" cy="4749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11560" y="2492896"/>
            <a:ext cx="471326" cy="5040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11560" y="1556792"/>
            <a:ext cx="553061" cy="5040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5157192"/>
            <a:ext cx="1997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АО «МСП Банк»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4077072"/>
            <a:ext cx="3192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государственную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программу финансовой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поддержки МСП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3212976"/>
            <a:ext cx="272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гарантийную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поддержку МСП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2420888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Участник национальной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гарантийной системы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1484784"/>
            <a:ext cx="3869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Осуществляет кредитование МСП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932040" y="536392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1999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58549" y="4338977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2004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21771" y="3383119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2013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5827" y="251031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2016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30790" y="1556792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2017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4731082" y="731318"/>
            <a:ext cx="2505214" cy="48405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6156200" y="2636912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625393" y="1714791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5705277" y="3494825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659082" y="5499830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136853" y="4565509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69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789040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5373216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226359" y="3789040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99626" y="5805264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010335" y="4201760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3528" y="4159698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71600" y="4077072"/>
            <a:ext cx="30243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000" u="sng" dirty="0">
                <a:latin typeface="Arial" pitchFamily="34" charset="0"/>
                <a:cs typeface="Arial" pitchFamily="34" charset="0"/>
              </a:rPr>
              <a:t>кредитовании на оборотные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цели</a:t>
            </a:r>
            <a:r>
              <a:rPr lang="en-US" sz="1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 млн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руб. до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500 млн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руб.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включительно)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000" u="sng" dirty="0">
                <a:latin typeface="Arial" pitchFamily="34" charset="0"/>
                <a:cs typeface="Arial" pitchFamily="34" charset="0"/>
              </a:rPr>
              <a:t>кредитовании на 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 млн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руб. до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1000 млн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руб. (включительно)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10080" y="4077072"/>
            <a:ext cx="320632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000" u="sng" dirty="0">
                <a:latin typeface="Arial" pitchFamily="34" charset="0"/>
                <a:cs typeface="Arial" pitchFamily="34" charset="0"/>
              </a:rPr>
              <a:t>кредитовании на оборотные цели: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субъектов малого бизнеса – 10,6% годовых;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- для субъектов среднего бизнеса – 9,6% годовых.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 кредитовании на 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- для субъектов малого бизнеса – 9,9% годовых;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- для субъектов среднего бизнеса – 8,9% годовых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-89" t="6251" r="9738" b="-4077"/>
          <a:stretch/>
        </p:blipFill>
        <p:spPr>
          <a:xfrm>
            <a:off x="-17462" y="684000"/>
            <a:ext cx="3708000" cy="3240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9905487"/>
              </p:ext>
            </p:extLst>
          </p:nvPr>
        </p:nvGraphicFramePr>
        <p:xfrm>
          <a:off x="3688041" y="836712"/>
          <a:ext cx="441235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23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«Развитие моногородов»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62799" y="5733256"/>
            <a:ext cx="3825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пополнение оборотных средств, финансирование текущей деятельности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 не более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финансирование инвестиций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не более 84 месяцев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7904" y="1500460"/>
            <a:ext cx="4526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</a:t>
            </a:r>
          </a:p>
          <a:p>
            <a:endParaRPr lang="ru-RU" sz="1200" dirty="0" smtClean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Clr>
                <a:srgbClr val="0072BC"/>
              </a:buClr>
              <a:buFont typeface="Wingdings" pitchFamily="2" charset="2"/>
              <a:buChar char="§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пополнение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оборотных средств, финансирование текущей  деятельности (включая выплату заработной платы и пр. платежи, за исключением уплаты налогов и сборов), а также финансирование участия в тендере (конкурсе).</a:t>
            </a:r>
          </a:p>
          <a:p>
            <a:pPr marL="171450" indent="-171450">
              <a:buClr>
                <a:srgbClr val="0072BC"/>
              </a:buClr>
              <a:buFont typeface="Wingdings" pitchFamily="2" charset="2"/>
              <a:buChar char="§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инвестиций: 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приобретение, реконструкция, модернизация, ремонт основных средств;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строительство зданий и сооружений производственного назначения.</a:t>
            </a:r>
          </a:p>
        </p:txBody>
      </p:sp>
      <p:sp>
        <p:nvSpPr>
          <p:cNvPr id="19" name="Freeform 5"/>
          <p:cNvSpPr/>
          <p:nvPr/>
        </p:nvSpPr>
        <p:spPr>
          <a:xfrm>
            <a:off x="365426" y="109861"/>
            <a:ext cx="7662958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резидентов моногородов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4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357407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5373216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226359" y="4357407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99626" y="5805264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010335" y="4770127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3528" y="4728065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71600" y="4840586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Не более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500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тыс. рублей и не более 1 кредита одному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заемщику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85710489"/>
              </p:ext>
            </p:extLst>
          </p:nvPr>
        </p:nvGraphicFramePr>
        <p:xfrm>
          <a:off x="399626" y="836712"/>
          <a:ext cx="7700767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07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«Развитие моногородов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микрокредит»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62799" y="5919083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36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1989613"/>
            <a:ext cx="345638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</a:t>
            </a:r>
          </a:p>
          <a:p>
            <a:pPr algn="just"/>
            <a:endParaRPr lang="ru-RU" sz="1100" dirty="0" smtClean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На организацию и (или) развитие бизнеса на территории моногородов в части пополнения оборотных средств, финансирования текущей деятельности (включая выплату заработной платы и пр. платежи, за исключением уплаты налогов и сборов).</a:t>
            </a:r>
          </a:p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Не допускается рефинансирование ранее выданных кредитов (займов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00" i="1" dirty="0" smtClean="0">
                <a:latin typeface="Arial" pitchFamily="34" charset="0"/>
                <a:cs typeface="Arial" pitchFamily="34" charset="0"/>
              </a:rPr>
              <a:t>Целевой сегмент – начинающие ИП, срок деятельности которых менее 12 месяцев.</a:t>
            </a:r>
            <a:endParaRPr lang="ru-RU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5"/>
          <p:cNvSpPr/>
          <p:nvPr/>
        </p:nvSpPr>
        <p:spPr>
          <a:xfrm>
            <a:off x="365426" y="109861"/>
            <a:ext cx="7662958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резидентов моногородов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283550" y="1690542"/>
            <a:ext cx="3816842" cy="238653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633105" y="4917530"/>
            <a:ext cx="1153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1000" smtClean="0">
                <a:latin typeface="Arial" pitchFamily="34" charset="0"/>
                <a:cs typeface="Arial" pitchFamily="34" charset="0"/>
              </a:rPr>
              <a:t>,6% годовых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571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Благодарим</a:t>
            </a:r>
            <a:br>
              <a:rPr lang="ru-RU" dirty="0" smtClean="0">
                <a:solidFill>
                  <a:srgbClr val="4D4D4D"/>
                </a:solidFill>
              </a:rPr>
            </a:br>
            <a:r>
              <a:rPr lang="ru-RU" dirty="0" smtClean="0">
                <a:solidFill>
                  <a:srgbClr val="4D4D4D"/>
                </a:solidFill>
              </a:rPr>
              <a:t>за внимание!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72BC"/>
                </a:solidFill>
              </a:rPr>
              <a:t>Акционерное общество «Российский Банк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поддержки малого и среднего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предпринимательства» (АО «МСП Банк»)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115035, Россия, г. Москва,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ул. Садовническая, дом 79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8 800 30 20 100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info@mspbank.ru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u="sng" dirty="0" smtClean="0">
                <a:solidFill>
                  <a:srgbClr val="0072BC"/>
                </a:solidFill>
              </a:rPr>
              <a:t>www.mspbank.ru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3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4785</TotalTime>
  <Words>285</Words>
  <Application>Microsoft Office PowerPoint</Application>
  <PresentationFormat>Экран (4:3)</PresentationFormat>
  <Paragraphs>66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Специальное оформление</vt:lpstr>
      <vt:lpstr>Финансовая поддержка субъектов МСП в приоритетных и социально-значимых нишах   Развитие моногородов</vt:lpstr>
      <vt:lpstr>О Банке</vt:lpstr>
      <vt:lpstr>Слайд 3</vt:lpstr>
      <vt:lpstr>Слайд 4</vt:lpstr>
      <vt:lpstr>Благодарим за внимание!  Акционерное общество «Российский Банк  поддержки малого и среднего  предпринимательства» (АО «МСП Банк»)  115035, Россия, г. Москва,  ул. Садовническая, дом 79   8 800 30 20 100  info@mspbank.ru  www.mspbank.ru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Bigcomp</dc:creator>
  <cp:lastModifiedBy>Kozlova_O_A</cp:lastModifiedBy>
  <cp:revision>209</cp:revision>
  <cp:lastPrinted>2017-11-27T08:27:26Z</cp:lastPrinted>
  <dcterms:created xsi:type="dcterms:W3CDTF">2017-08-03T13:00:25Z</dcterms:created>
  <dcterms:modified xsi:type="dcterms:W3CDTF">2018-11-12T12:29:50Z</dcterms:modified>
</cp:coreProperties>
</file>