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7"/>
  </p:notesMasterIdLst>
  <p:handoutMasterIdLst>
    <p:handoutMasterId r:id="rId8"/>
  </p:handoutMasterIdLst>
  <p:sldIdLst>
    <p:sldId id="290" r:id="rId2"/>
    <p:sldId id="289" r:id="rId3"/>
    <p:sldId id="293" r:id="rId4"/>
    <p:sldId id="303" r:id="rId5"/>
    <p:sldId id="269" r:id="rId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D4D4D"/>
    <a:srgbClr val="ED1B34"/>
    <a:srgbClr val="F37065"/>
    <a:srgbClr val="0072BC"/>
    <a:srgbClr val="F8A8A2"/>
    <a:srgbClr val="ABC8E7"/>
    <a:srgbClr val="89B1DE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39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798" y="-84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E8DF9-96AD-40EC-A4F7-330BA3FBA682}" type="datetimeFigureOut">
              <a:rPr lang="ru-RU" smtClean="0"/>
              <a:pPr/>
              <a:t>12.11.2018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2E62C-C6BF-45BF-91ED-7AF723EFCF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4643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E75FA7-844E-429E-8096-05F75DD867F9}" type="datetimeFigureOut">
              <a:rPr lang="ru-RU" smtClean="0"/>
              <a:pPr/>
              <a:t>12.11.2018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18AF1-EC64-417C-8C72-3FD2D4B387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9420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18AF1-EC64-417C-8C72-3FD2D4B387B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3895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екстово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Название слайда, шрифт </a:t>
            </a:r>
            <a:r>
              <a:rPr lang="ru-RU" dirty="0" err="1" smtClean="0"/>
              <a:t>Arial</a:t>
            </a:r>
            <a:r>
              <a:rPr lang="ru-RU" dirty="0" smtClean="0"/>
              <a:t>, 2</a:t>
            </a:r>
            <a:r>
              <a:rPr lang="en-US" dirty="0" smtClean="0"/>
              <a:t>4</a:t>
            </a:r>
            <a:r>
              <a:rPr lang="ru-RU" dirty="0" smtClean="0"/>
              <a:t> </a:t>
            </a:r>
            <a:r>
              <a:rPr lang="ru-RU" dirty="0" err="1" smtClean="0"/>
              <a:t>пт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7715200" cy="4680519"/>
          </a:xfrm>
        </p:spPr>
        <p:txBody>
          <a:bodyPr/>
          <a:lstStyle>
            <a:lvl1pPr>
              <a:defRPr/>
            </a:lvl1pPr>
          </a:lstStyle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Текст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446074D7-7B97-4C60-B38F-D77E1B39E885}" type="datetime1">
              <a:rPr lang="ru-RU" smtClean="0"/>
              <a:pPr/>
              <a:t>12.11.2018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002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вой смарт 3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17209395-9309-40E7-BD11-3D5233B4DE8A}" type="datetime1">
              <a:rPr lang="ru-RU" smtClean="0"/>
              <a:pPr/>
              <a:t>12.11.2018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779912" y="1052736"/>
            <a:ext cx="4779603" cy="5157192"/>
          </a:xfrm>
          <a:prstGeom prst="rect">
            <a:avLst/>
          </a:prstGeom>
        </p:spPr>
      </p:pic>
      <p:sp>
        <p:nvSpPr>
          <p:cNvPr id="14" name="Объект 13"/>
          <p:cNvSpPr>
            <a:spLocks noGrp="1"/>
          </p:cNvSpPr>
          <p:nvPr>
            <p:ph sz="quarter" idx="14" hasCustomPrompt="1"/>
          </p:nvPr>
        </p:nvSpPr>
        <p:spPr>
          <a:xfrm>
            <a:off x="4787900" y="1844675"/>
            <a:ext cx="3097213" cy="3600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16" name="Таблица 15"/>
          <p:cNvSpPr>
            <a:spLocks noGrp="1"/>
          </p:cNvSpPr>
          <p:nvPr>
            <p:ph type="tbl" sz="quarter" idx="15"/>
          </p:nvPr>
        </p:nvSpPr>
        <p:spPr>
          <a:xfrm>
            <a:off x="496888" y="1412875"/>
            <a:ext cx="3427412" cy="446405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12511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 фотографией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283968" y="1556792"/>
            <a:ext cx="3888432" cy="4536503"/>
          </a:xfrm>
        </p:spPr>
        <p:txBody>
          <a:bodyPr/>
          <a:lstStyle>
            <a:lvl1pPr marL="0" indent="0">
              <a:buFont typeface="Arial" pitchFamily="34" charset="0"/>
              <a:buNone/>
              <a:defRPr sz="1400" baseline="0"/>
            </a:lvl1pPr>
            <a:lvl2pPr marL="742950" indent="-285750">
              <a:buFont typeface="Arial" pitchFamily="34" charset="0"/>
              <a:buChar char="►"/>
              <a:defRPr sz="1400" baseline="0"/>
            </a:lvl2pPr>
            <a:lvl3pPr>
              <a:defRPr baseline="0"/>
            </a:lvl3pPr>
            <a:lvl4pPr>
              <a:defRPr baseline="0"/>
            </a:lvl4pPr>
            <a:lvl5pPr>
              <a:defRPr/>
            </a:lvl5pPr>
            <a:lvl6pPr marL="2286000" indent="0">
              <a:buNone/>
              <a:defRPr/>
            </a:lvl6pPr>
          </a:lstStyle>
          <a:p>
            <a:pPr lvl="0"/>
            <a:r>
              <a:rPr lang="ru-RU" dirty="0" smtClean="0"/>
              <a:t>Текст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pPr/>
              <a:t>12.11.2018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4"/>
          </p:nvPr>
        </p:nvSpPr>
        <p:spPr>
          <a:xfrm>
            <a:off x="496888" y="1557338"/>
            <a:ext cx="3600450" cy="360045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6629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pPr/>
              <a:t>12.11.2018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5077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март-объе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pPr/>
              <a:t>12.11.2018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Рисунок SmartArt 4"/>
          <p:cNvSpPr>
            <a:spLocks noGrp="1"/>
          </p:cNvSpPr>
          <p:nvPr>
            <p:ph type="dgm" sz="quarter" idx="14"/>
          </p:nvPr>
        </p:nvSpPr>
        <p:spPr>
          <a:xfrm>
            <a:off x="467544" y="1412875"/>
            <a:ext cx="7704906" cy="475297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2905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а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pPr/>
              <a:t>12.11.2018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Диаграмма 5"/>
          <p:cNvSpPr>
            <a:spLocks noGrp="1"/>
          </p:cNvSpPr>
          <p:nvPr>
            <p:ph type="chart" sz="quarter" idx="14"/>
          </p:nvPr>
        </p:nvSpPr>
        <p:spPr>
          <a:xfrm>
            <a:off x="467544" y="1412875"/>
            <a:ext cx="7704906" cy="467995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0523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pPr/>
              <a:t>12.11.2018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Таблица 4"/>
          <p:cNvSpPr>
            <a:spLocks noGrp="1"/>
          </p:cNvSpPr>
          <p:nvPr>
            <p:ph type="tbl" sz="quarter" idx="14"/>
          </p:nvPr>
        </p:nvSpPr>
        <p:spPr>
          <a:xfrm>
            <a:off x="467544" y="1412875"/>
            <a:ext cx="7704906" cy="446405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763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Титульны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5436096" y="1484784"/>
            <a:ext cx="3528392" cy="1470025"/>
          </a:xfrm>
        </p:spPr>
        <p:txBody>
          <a:bodyPr lIns="0" tIns="0" rIns="0" bIns="0" anchor="t">
            <a:no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Заголовок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презентации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2</a:t>
            </a:r>
            <a:r>
              <a:rPr lang="en-US" dirty="0" smtClean="0"/>
              <a:t>4</a:t>
            </a:r>
            <a:r>
              <a:rPr lang="ru-RU" dirty="0" smtClean="0"/>
              <a:t> пт.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5436096" y="3098825"/>
            <a:ext cx="3528392" cy="103252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Подзаголовок презентации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15 пт.</a:t>
            </a:r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048124" y="5157192"/>
            <a:ext cx="3590921" cy="1005458"/>
          </a:xfrm>
          <a:prstGeom prst="rect">
            <a:avLst/>
          </a:prstGeom>
        </p:spPr>
      </p:pic>
      <p:sp>
        <p:nvSpPr>
          <p:cNvPr id="9" name="Объект 2"/>
          <p:cNvSpPr>
            <a:spLocks noGrp="1"/>
          </p:cNvSpPr>
          <p:nvPr>
            <p:ph idx="13" hasCustomPrompt="1"/>
          </p:nvPr>
        </p:nvSpPr>
        <p:spPr>
          <a:xfrm>
            <a:off x="5442171" y="548680"/>
            <a:ext cx="2304256" cy="28803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ДД.ММ.ГГГГ</a:t>
            </a:r>
          </a:p>
        </p:txBody>
      </p:sp>
    </p:spTree>
    <p:extLst>
      <p:ext uri="{BB962C8B-B14F-4D97-AF65-F5344CB8AC3E}">
        <p14:creationId xmlns:p14="http://schemas.microsoft.com/office/powerpoint/2010/main" xmlns="" val="1350674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ключительны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771800" y="1340768"/>
            <a:ext cx="4464496" cy="4752527"/>
          </a:xfrm>
        </p:spPr>
        <p:txBody>
          <a:bodyPr lIns="0" tIns="0" rIns="0" bIns="0" anchor="t">
            <a:no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Заключительный 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33262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3203848" y="2895079"/>
            <a:ext cx="4032448" cy="1470025"/>
          </a:xfrm>
        </p:spPr>
        <p:txBody>
          <a:bodyPr lIns="0" tIns="0" rIns="0" bIns="0" anchor="t">
            <a:no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Заголовок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презентации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2</a:t>
            </a:r>
            <a:r>
              <a:rPr lang="en-US" dirty="0" smtClean="0"/>
              <a:t>4</a:t>
            </a:r>
            <a:r>
              <a:rPr lang="ru-RU" dirty="0" smtClean="0"/>
              <a:t> пт.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3203848" y="4509120"/>
            <a:ext cx="4032448" cy="103252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Подзаголовок презентации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15 пт.</a:t>
            </a:r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827584" y="476672"/>
            <a:ext cx="3590921" cy="1005458"/>
          </a:xfrm>
          <a:prstGeom prst="rect">
            <a:avLst/>
          </a:prstGeom>
        </p:spPr>
      </p:pic>
      <p:sp>
        <p:nvSpPr>
          <p:cNvPr id="22" name="Объект 2"/>
          <p:cNvSpPr>
            <a:spLocks noGrp="1"/>
          </p:cNvSpPr>
          <p:nvPr>
            <p:ph idx="13" hasCustomPrompt="1"/>
          </p:nvPr>
        </p:nvSpPr>
        <p:spPr>
          <a:xfrm>
            <a:off x="3203848" y="6237312"/>
            <a:ext cx="4032448" cy="28803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ДД.ММ.ГГГГ</a:t>
            </a:r>
          </a:p>
        </p:txBody>
      </p:sp>
    </p:spTree>
    <p:extLst>
      <p:ext uri="{BB962C8B-B14F-4D97-AF65-F5344CB8AC3E}">
        <p14:creationId xmlns:p14="http://schemas.microsoft.com/office/powerpoint/2010/main" xmlns="" val="912623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7"/>
          <p:cNvSpPr/>
          <p:nvPr userDrawn="1"/>
        </p:nvSpPr>
        <p:spPr>
          <a:xfrm>
            <a:off x="3890075" y="1"/>
            <a:ext cx="5253925" cy="6857999"/>
          </a:xfrm>
          <a:custGeom>
            <a:avLst/>
            <a:gdLst>
              <a:gd name="connsiteX0" fmla="*/ 286718 w 5253925"/>
              <a:gd name="connsiteY0" fmla="*/ 0 h 6873498"/>
              <a:gd name="connsiteX1" fmla="*/ 5253925 w 5253925"/>
              <a:gd name="connsiteY1" fmla="*/ 0 h 6873498"/>
              <a:gd name="connsiteX2" fmla="*/ 5253925 w 5253925"/>
              <a:gd name="connsiteY2" fmla="*/ 6873498 h 6873498"/>
              <a:gd name="connsiteX3" fmla="*/ 0 w 5253925"/>
              <a:gd name="connsiteY3" fmla="*/ 6873498 h 6873498"/>
              <a:gd name="connsiteX4" fmla="*/ 1108128 w 5253925"/>
              <a:gd name="connsiteY4" fmla="*/ 2084522 h 6873498"/>
              <a:gd name="connsiteX5" fmla="*/ 286718 w 5253925"/>
              <a:gd name="connsiteY5" fmla="*/ 0 h 6873498"/>
              <a:gd name="connsiteX0" fmla="*/ 294467 w 5253925"/>
              <a:gd name="connsiteY0" fmla="*/ 15499 h 6873498"/>
              <a:gd name="connsiteX1" fmla="*/ 5253925 w 5253925"/>
              <a:gd name="connsiteY1" fmla="*/ 0 h 6873498"/>
              <a:gd name="connsiteX2" fmla="*/ 5253925 w 5253925"/>
              <a:gd name="connsiteY2" fmla="*/ 6873498 h 6873498"/>
              <a:gd name="connsiteX3" fmla="*/ 0 w 5253925"/>
              <a:gd name="connsiteY3" fmla="*/ 6873498 h 6873498"/>
              <a:gd name="connsiteX4" fmla="*/ 1108128 w 5253925"/>
              <a:gd name="connsiteY4" fmla="*/ 2084522 h 6873498"/>
              <a:gd name="connsiteX5" fmla="*/ 294467 w 5253925"/>
              <a:gd name="connsiteY5" fmla="*/ 15499 h 6873498"/>
              <a:gd name="connsiteX0" fmla="*/ 294467 w 5253925"/>
              <a:gd name="connsiteY0" fmla="*/ 0 h 6857999"/>
              <a:gd name="connsiteX1" fmla="*/ 5114440 w 5253925"/>
              <a:gd name="connsiteY1" fmla="*/ 193728 h 6857999"/>
              <a:gd name="connsiteX2" fmla="*/ 5253925 w 5253925"/>
              <a:gd name="connsiteY2" fmla="*/ 6857999 h 6857999"/>
              <a:gd name="connsiteX3" fmla="*/ 0 w 5253925"/>
              <a:gd name="connsiteY3" fmla="*/ 6857999 h 6857999"/>
              <a:gd name="connsiteX4" fmla="*/ 1108128 w 5253925"/>
              <a:gd name="connsiteY4" fmla="*/ 2069023 h 6857999"/>
              <a:gd name="connsiteX5" fmla="*/ 294467 w 5253925"/>
              <a:gd name="connsiteY5" fmla="*/ 0 h 6857999"/>
              <a:gd name="connsiteX0" fmla="*/ 294467 w 5253925"/>
              <a:gd name="connsiteY0" fmla="*/ 0 h 6857999"/>
              <a:gd name="connsiteX1" fmla="*/ 5253925 w 5253925"/>
              <a:gd name="connsiteY1" fmla="*/ 0 h 6857999"/>
              <a:gd name="connsiteX2" fmla="*/ 5253925 w 5253925"/>
              <a:gd name="connsiteY2" fmla="*/ 6857999 h 6857999"/>
              <a:gd name="connsiteX3" fmla="*/ 0 w 5253925"/>
              <a:gd name="connsiteY3" fmla="*/ 6857999 h 6857999"/>
              <a:gd name="connsiteX4" fmla="*/ 1108128 w 5253925"/>
              <a:gd name="connsiteY4" fmla="*/ 2069023 h 6857999"/>
              <a:gd name="connsiteX5" fmla="*/ 294467 w 5253925"/>
              <a:gd name="connsiteY5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53925" h="6857999">
                <a:moveTo>
                  <a:pt x="294467" y="0"/>
                </a:moveTo>
                <a:lnTo>
                  <a:pt x="5253925" y="0"/>
                </a:lnTo>
                <a:lnTo>
                  <a:pt x="5253925" y="6857999"/>
                </a:lnTo>
                <a:lnTo>
                  <a:pt x="0" y="6857999"/>
                </a:lnTo>
                <a:lnTo>
                  <a:pt x="1108128" y="2069023"/>
                </a:lnTo>
                <a:lnTo>
                  <a:pt x="29446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5436096" y="1484784"/>
            <a:ext cx="3528392" cy="1470025"/>
          </a:xfrm>
        </p:spPr>
        <p:txBody>
          <a:bodyPr lIns="0" tIns="0" rIns="0" bIns="0" anchor="t">
            <a:no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Заголовок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презентации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2</a:t>
            </a:r>
            <a:r>
              <a:rPr lang="en-US" dirty="0" smtClean="0"/>
              <a:t>4</a:t>
            </a:r>
            <a:r>
              <a:rPr lang="ru-RU" dirty="0" smtClean="0"/>
              <a:t> пт.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5436096" y="3098825"/>
            <a:ext cx="3528392" cy="103252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Подзаголовок презентации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15 пт.</a:t>
            </a:r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048124" y="5157192"/>
            <a:ext cx="3590921" cy="1005458"/>
          </a:xfrm>
          <a:prstGeom prst="rect">
            <a:avLst/>
          </a:prstGeom>
        </p:spPr>
      </p:pic>
      <p:sp>
        <p:nvSpPr>
          <p:cNvPr id="14" name="Объект 2"/>
          <p:cNvSpPr>
            <a:spLocks noGrp="1"/>
          </p:cNvSpPr>
          <p:nvPr>
            <p:ph idx="13" hasCustomPrompt="1"/>
          </p:nvPr>
        </p:nvSpPr>
        <p:spPr>
          <a:xfrm>
            <a:off x="5442171" y="548680"/>
            <a:ext cx="2304256" cy="28803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ДД.ММ.ГГГГ</a:t>
            </a:r>
          </a:p>
        </p:txBody>
      </p:sp>
    </p:spTree>
    <p:extLst>
      <p:ext uri="{BB962C8B-B14F-4D97-AF65-F5344CB8AC3E}">
        <p14:creationId xmlns:p14="http://schemas.microsoft.com/office/powerpoint/2010/main" xmlns="" val="4163717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Слайд-разделител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5"/>
          <p:cNvSpPr/>
          <p:nvPr userDrawn="1"/>
        </p:nvSpPr>
        <p:spPr>
          <a:xfrm>
            <a:off x="-10260" y="550518"/>
            <a:ext cx="7678604" cy="5752892"/>
          </a:xfrm>
          <a:custGeom>
            <a:avLst/>
            <a:gdLst>
              <a:gd name="connsiteX0" fmla="*/ 286718 w 5253925"/>
              <a:gd name="connsiteY0" fmla="*/ 0 h 6873498"/>
              <a:gd name="connsiteX1" fmla="*/ 5253925 w 5253925"/>
              <a:gd name="connsiteY1" fmla="*/ 0 h 6873498"/>
              <a:gd name="connsiteX2" fmla="*/ 5253925 w 5253925"/>
              <a:gd name="connsiteY2" fmla="*/ 6873498 h 6873498"/>
              <a:gd name="connsiteX3" fmla="*/ 0 w 5253925"/>
              <a:gd name="connsiteY3" fmla="*/ 6873498 h 6873498"/>
              <a:gd name="connsiteX4" fmla="*/ 1108128 w 5253925"/>
              <a:gd name="connsiteY4" fmla="*/ 2084522 h 6873498"/>
              <a:gd name="connsiteX5" fmla="*/ 286718 w 5253925"/>
              <a:gd name="connsiteY5" fmla="*/ 0 h 6873498"/>
              <a:gd name="connsiteX0" fmla="*/ 294467 w 5253925"/>
              <a:gd name="connsiteY0" fmla="*/ 15499 h 6873498"/>
              <a:gd name="connsiteX1" fmla="*/ 5253925 w 5253925"/>
              <a:gd name="connsiteY1" fmla="*/ 0 h 6873498"/>
              <a:gd name="connsiteX2" fmla="*/ 5253925 w 5253925"/>
              <a:gd name="connsiteY2" fmla="*/ 6873498 h 6873498"/>
              <a:gd name="connsiteX3" fmla="*/ 0 w 5253925"/>
              <a:gd name="connsiteY3" fmla="*/ 6873498 h 6873498"/>
              <a:gd name="connsiteX4" fmla="*/ 1108128 w 5253925"/>
              <a:gd name="connsiteY4" fmla="*/ 2084522 h 6873498"/>
              <a:gd name="connsiteX5" fmla="*/ 294467 w 5253925"/>
              <a:gd name="connsiteY5" fmla="*/ 15499 h 6873498"/>
              <a:gd name="connsiteX0" fmla="*/ 294467 w 5253925"/>
              <a:gd name="connsiteY0" fmla="*/ 0 h 6857999"/>
              <a:gd name="connsiteX1" fmla="*/ 5114440 w 5253925"/>
              <a:gd name="connsiteY1" fmla="*/ 193728 h 6857999"/>
              <a:gd name="connsiteX2" fmla="*/ 5253925 w 5253925"/>
              <a:gd name="connsiteY2" fmla="*/ 6857999 h 6857999"/>
              <a:gd name="connsiteX3" fmla="*/ 0 w 5253925"/>
              <a:gd name="connsiteY3" fmla="*/ 6857999 h 6857999"/>
              <a:gd name="connsiteX4" fmla="*/ 1108128 w 5253925"/>
              <a:gd name="connsiteY4" fmla="*/ 2069023 h 6857999"/>
              <a:gd name="connsiteX5" fmla="*/ 294467 w 5253925"/>
              <a:gd name="connsiteY5" fmla="*/ 0 h 6857999"/>
              <a:gd name="connsiteX0" fmla="*/ 294467 w 5253925"/>
              <a:gd name="connsiteY0" fmla="*/ 0 h 6857999"/>
              <a:gd name="connsiteX1" fmla="*/ 5253925 w 5253925"/>
              <a:gd name="connsiteY1" fmla="*/ 0 h 6857999"/>
              <a:gd name="connsiteX2" fmla="*/ 5253925 w 5253925"/>
              <a:gd name="connsiteY2" fmla="*/ 6857999 h 6857999"/>
              <a:gd name="connsiteX3" fmla="*/ 0 w 5253925"/>
              <a:gd name="connsiteY3" fmla="*/ 6857999 h 6857999"/>
              <a:gd name="connsiteX4" fmla="*/ 1108128 w 5253925"/>
              <a:gd name="connsiteY4" fmla="*/ 2069023 h 6857999"/>
              <a:gd name="connsiteX5" fmla="*/ 294467 w 5253925"/>
              <a:gd name="connsiteY5" fmla="*/ 0 h 6857999"/>
              <a:gd name="connsiteX0" fmla="*/ 4207789 w 9167247"/>
              <a:gd name="connsiteY0" fmla="*/ 0 h 6857999"/>
              <a:gd name="connsiteX1" fmla="*/ 0 w 9167247"/>
              <a:gd name="connsiteY1" fmla="*/ 0 h 6857999"/>
              <a:gd name="connsiteX2" fmla="*/ 9167247 w 9167247"/>
              <a:gd name="connsiteY2" fmla="*/ 6857999 h 6857999"/>
              <a:gd name="connsiteX3" fmla="*/ 3913322 w 9167247"/>
              <a:gd name="connsiteY3" fmla="*/ 6857999 h 6857999"/>
              <a:gd name="connsiteX4" fmla="*/ 5021450 w 9167247"/>
              <a:gd name="connsiteY4" fmla="*/ 2069023 h 6857999"/>
              <a:gd name="connsiteX5" fmla="*/ 4207789 w 9167247"/>
              <a:gd name="connsiteY5" fmla="*/ 0 h 6857999"/>
              <a:gd name="connsiteX0" fmla="*/ 4207789 w 5021450"/>
              <a:gd name="connsiteY0" fmla="*/ 0 h 6873497"/>
              <a:gd name="connsiteX1" fmla="*/ 0 w 5021450"/>
              <a:gd name="connsiteY1" fmla="*/ 0 h 6873497"/>
              <a:gd name="connsiteX2" fmla="*/ 15498 w 5021450"/>
              <a:gd name="connsiteY2" fmla="*/ 6873497 h 6873497"/>
              <a:gd name="connsiteX3" fmla="*/ 3913322 w 5021450"/>
              <a:gd name="connsiteY3" fmla="*/ 6857999 h 6873497"/>
              <a:gd name="connsiteX4" fmla="*/ 5021450 w 5021450"/>
              <a:gd name="connsiteY4" fmla="*/ 2069023 h 6873497"/>
              <a:gd name="connsiteX5" fmla="*/ 4207789 w 5021450"/>
              <a:gd name="connsiteY5" fmla="*/ 0 h 6873497"/>
              <a:gd name="connsiteX0" fmla="*/ 7722556 w 8536217"/>
              <a:gd name="connsiteY0" fmla="*/ 0 h 6873497"/>
              <a:gd name="connsiteX1" fmla="*/ 0 w 8536217"/>
              <a:gd name="connsiteY1" fmla="*/ 9246 h 6873497"/>
              <a:gd name="connsiteX2" fmla="*/ 3530265 w 8536217"/>
              <a:gd name="connsiteY2" fmla="*/ 6873497 h 6873497"/>
              <a:gd name="connsiteX3" fmla="*/ 7428089 w 8536217"/>
              <a:gd name="connsiteY3" fmla="*/ 6857999 h 6873497"/>
              <a:gd name="connsiteX4" fmla="*/ 8536217 w 8536217"/>
              <a:gd name="connsiteY4" fmla="*/ 2069023 h 6873497"/>
              <a:gd name="connsiteX5" fmla="*/ 7722556 w 8536217"/>
              <a:gd name="connsiteY5" fmla="*/ 0 h 6873497"/>
              <a:gd name="connsiteX0" fmla="*/ 7722556 w 8536217"/>
              <a:gd name="connsiteY0" fmla="*/ 0 h 6864251"/>
              <a:gd name="connsiteX1" fmla="*/ 0 w 8536217"/>
              <a:gd name="connsiteY1" fmla="*/ 9246 h 6864251"/>
              <a:gd name="connsiteX2" fmla="*/ 6416 w 8536217"/>
              <a:gd name="connsiteY2" fmla="*/ 6864251 h 6864251"/>
              <a:gd name="connsiteX3" fmla="*/ 7428089 w 8536217"/>
              <a:gd name="connsiteY3" fmla="*/ 6857999 h 6864251"/>
              <a:gd name="connsiteX4" fmla="*/ 8536217 w 8536217"/>
              <a:gd name="connsiteY4" fmla="*/ 2069023 h 6864251"/>
              <a:gd name="connsiteX5" fmla="*/ 7722556 w 8536217"/>
              <a:gd name="connsiteY5" fmla="*/ 0 h 6864251"/>
              <a:gd name="connsiteX0" fmla="*/ 7722556 w 8536217"/>
              <a:gd name="connsiteY0" fmla="*/ 0 h 6857999"/>
              <a:gd name="connsiteX1" fmla="*/ 0 w 8536217"/>
              <a:gd name="connsiteY1" fmla="*/ 9246 h 6857999"/>
              <a:gd name="connsiteX2" fmla="*/ 15497 w 8536217"/>
              <a:gd name="connsiteY2" fmla="*/ 6836513 h 6857999"/>
              <a:gd name="connsiteX3" fmla="*/ 7428089 w 8536217"/>
              <a:gd name="connsiteY3" fmla="*/ 6857999 h 6857999"/>
              <a:gd name="connsiteX4" fmla="*/ 8536217 w 8536217"/>
              <a:gd name="connsiteY4" fmla="*/ 2069023 h 6857999"/>
              <a:gd name="connsiteX5" fmla="*/ 7722556 w 8536217"/>
              <a:gd name="connsiteY5" fmla="*/ 0 h 6857999"/>
              <a:gd name="connsiteX0" fmla="*/ 7722556 w 8536217"/>
              <a:gd name="connsiteY0" fmla="*/ 0 h 6857999"/>
              <a:gd name="connsiteX1" fmla="*/ 0 w 8536217"/>
              <a:gd name="connsiteY1" fmla="*/ 9246 h 6857999"/>
              <a:gd name="connsiteX2" fmla="*/ 15497 w 8536217"/>
              <a:gd name="connsiteY2" fmla="*/ 6845759 h 6857999"/>
              <a:gd name="connsiteX3" fmla="*/ 7428089 w 8536217"/>
              <a:gd name="connsiteY3" fmla="*/ 6857999 h 6857999"/>
              <a:gd name="connsiteX4" fmla="*/ 8536217 w 8536217"/>
              <a:gd name="connsiteY4" fmla="*/ 2069023 h 6857999"/>
              <a:gd name="connsiteX5" fmla="*/ 7722556 w 8536217"/>
              <a:gd name="connsiteY5" fmla="*/ 0 h 6857999"/>
              <a:gd name="connsiteX0" fmla="*/ 7722556 w 8536217"/>
              <a:gd name="connsiteY0" fmla="*/ 0 h 6857999"/>
              <a:gd name="connsiteX1" fmla="*/ 0 w 8536217"/>
              <a:gd name="connsiteY1" fmla="*/ 9246 h 6857999"/>
              <a:gd name="connsiteX2" fmla="*/ 15497 w 8536217"/>
              <a:gd name="connsiteY2" fmla="*/ 6845759 h 6857999"/>
              <a:gd name="connsiteX3" fmla="*/ 7428089 w 8536217"/>
              <a:gd name="connsiteY3" fmla="*/ 6857999 h 6857999"/>
              <a:gd name="connsiteX4" fmla="*/ 8536217 w 8536217"/>
              <a:gd name="connsiteY4" fmla="*/ 2069023 h 6857999"/>
              <a:gd name="connsiteX5" fmla="*/ 7722556 w 8536217"/>
              <a:gd name="connsiteY5" fmla="*/ 0 h 6857999"/>
              <a:gd name="connsiteX0" fmla="*/ 7722556 w 8536217"/>
              <a:gd name="connsiteY0" fmla="*/ 0 h 6873498"/>
              <a:gd name="connsiteX1" fmla="*/ 0 w 8536217"/>
              <a:gd name="connsiteY1" fmla="*/ 9246 h 6873498"/>
              <a:gd name="connsiteX2" fmla="*/ 15497 w 8536217"/>
              <a:gd name="connsiteY2" fmla="*/ 6873498 h 6873498"/>
              <a:gd name="connsiteX3" fmla="*/ 7428089 w 8536217"/>
              <a:gd name="connsiteY3" fmla="*/ 6857999 h 6873498"/>
              <a:gd name="connsiteX4" fmla="*/ 8536217 w 8536217"/>
              <a:gd name="connsiteY4" fmla="*/ 2069023 h 6873498"/>
              <a:gd name="connsiteX5" fmla="*/ 7722556 w 8536217"/>
              <a:gd name="connsiteY5" fmla="*/ 0 h 6873498"/>
              <a:gd name="connsiteX0" fmla="*/ 8185741 w 8999402"/>
              <a:gd name="connsiteY0" fmla="*/ 0 h 6873498"/>
              <a:gd name="connsiteX1" fmla="*/ 0 w 8999402"/>
              <a:gd name="connsiteY1" fmla="*/ 0 h 6873498"/>
              <a:gd name="connsiteX2" fmla="*/ 478682 w 8999402"/>
              <a:gd name="connsiteY2" fmla="*/ 6873498 h 6873498"/>
              <a:gd name="connsiteX3" fmla="*/ 7891274 w 8999402"/>
              <a:gd name="connsiteY3" fmla="*/ 6857999 h 6873498"/>
              <a:gd name="connsiteX4" fmla="*/ 8999402 w 8999402"/>
              <a:gd name="connsiteY4" fmla="*/ 2069023 h 6873498"/>
              <a:gd name="connsiteX5" fmla="*/ 8185741 w 8999402"/>
              <a:gd name="connsiteY5" fmla="*/ 0 h 6873498"/>
              <a:gd name="connsiteX0" fmla="*/ 8185741 w 8999402"/>
              <a:gd name="connsiteY0" fmla="*/ 0 h 6873498"/>
              <a:gd name="connsiteX1" fmla="*/ 0 w 8999402"/>
              <a:gd name="connsiteY1" fmla="*/ 0 h 6873498"/>
              <a:gd name="connsiteX2" fmla="*/ 6413 w 8999402"/>
              <a:gd name="connsiteY2" fmla="*/ 6873498 h 6873498"/>
              <a:gd name="connsiteX3" fmla="*/ 7891274 w 8999402"/>
              <a:gd name="connsiteY3" fmla="*/ 6857999 h 6873498"/>
              <a:gd name="connsiteX4" fmla="*/ 8999402 w 8999402"/>
              <a:gd name="connsiteY4" fmla="*/ 2069023 h 6873498"/>
              <a:gd name="connsiteX5" fmla="*/ 8185741 w 8999402"/>
              <a:gd name="connsiteY5" fmla="*/ 0 h 6873498"/>
              <a:gd name="connsiteX0" fmla="*/ 8185741 w 8999402"/>
              <a:gd name="connsiteY0" fmla="*/ 0 h 6864252"/>
              <a:gd name="connsiteX1" fmla="*/ 0 w 8999402"/>
              <a:gd name="connsiteY1" fmla="*/ 0 h 6864252"/>
              <a:gd name="connsiteX2" fmla="*/ 6413 w 8999402"/>
              <a:gd name="connsiteY2" fmla="*/ 6864252 h 6864252"/>
              <a:gd name="connsiteX3" fmla="*/ 7891274 w 8999402"/>
              <a:gd name="connsiteY3" fmla="*/ 6857999 h 6864252"/>
              <a:gd name="connsiteX4" fmla="*/ 8999402 w 8999402"/>
              <a:gd name="connsiteY4" fmla="*/ 2069023 h 6864252"/>
              <a:gd name="connsiteX5" fmla="*/ 8185741 w 8999402"/>
              <a:gd name="connsiteY5" fmla="*/ 0 h 686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999402" h="6864252">
                <a:moveTo>
                  <a:pt x="8185741" y="0"/>
                </a:moveTo>
                <a:lnTo>
                  <a:pt x="0" y="0"/>
                </a:lnTo>
                <a:cubicBezTo>
                  <a:pt x="2139" y="2285002"/>
                  <a:pt x="4274" y="4579250"/>
                  <a:pt x="6413" y="6864252"/>
                </a:cubicBezTo>
                <a:lnTo>
                  <a:pt x="7891274" y="6857999"/>
                </a:lnTo>
                <a:lnTo>
                  <a:pt x="8999402" y="2069023"/>
                </a:lnTo>
                <a:lnTo>
                  <a:pt x="8185741" y="0"/>
                </a:lnTo>
                <a:close/>
              </a:path>
            </a:pathLst>
          </a:custGeom>
          <a:solidFill>
            <a:srgbClr val="000000">
              <a:alpha val="1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843808" y="2204864"/>
            <a:ext cx="3528392" cy="2304256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Слайд-разделитель </a:t>
            </a:r>
            <a:br>
              <a:rPr lang="ru-RU" dirty="0" smtClean="0"/>
            </a:br>
            <a:r>
              <a:rPr lang="ru-RU" dirty="0" smtClean="0"/>
              <a:t>Название раздела 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br>
              <a:rPr lang="ru-RU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, 24 пт.</a:t>
            </a:r>
          </a:p>
        </p:txBody>
      </p:sp>
      <p:sp>
        <p:nvSpPr>
          <p:cNvPr id="9" name="Подзаголовок 2"/>
          <p:cNvSpPr txBox="1">
            <a:spLocks/>
          </p:cNvSpPr>
          <p:nvPr userDrawn="1"/>
        </p:nvSpPr>
        <p:spPr>
          <a:xfrm>
            <a:off x="2843808" y="5661248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4EA-6A61-441B-9399-54A33483BC2E}" type="datetime1">
              <a:rPr lang="ru-RU" smtClean="0"/>
              <a:pPr/>
              <a:t>12.11.2018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2843808" y="1484784"/>
            <a:ext cx="2303462" cy="431800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/>
                </a:solidFill>
              </a:rPr>
              <a:t>Заголовок презентации 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шрифт </a:t>
            </a:r>
            <a:r>
              <a:rPr lang="ru-RU" sz="1000" dirty="0" err="1" smtClean="0">
                <a:solidFill>
                  <a:schemeClr val="tx1"/>
                </a:solidFill>
              </a:rPr>
              <a:t>Arial</a:t>
            </a:r>
            <a:r>
              <a:rPr lang="ru-RU" sz="1000" dirty="0" smtClean="0">
                <a:solidFill>
                  <a:schemeClr val="tx1"/>
                </a:solidFill>
              </a:rPr>
              <a:t> 10 пт.</a:t>
            </a:r>
            <a:endParaRPr lang="ru-RU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0909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Слайд-разделитель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83568" y="2204864"/>
            <a:ext cx="3528392" cy="2304256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Слайд-разделитель </a:t>
            </a:r>
            <a:br>
              <a:rPr lang="ru-RU" dirty="0" smtClean="0"/>
            </a:br>
            <a:r>
              <a:rPr lang="ru-RU" dirty="0" smtClean="0"/>
              <a:t>Название раздела 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br>
              <a:rPr lang="ru-RU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, 24 пт.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66192" y="6309320"/>
            <a:ext cx="2133600" cy="365125"/>
          </a:xfrm>
        </p:spPr>
        <p:txBody>
          <a:bodyPr/>
          <a:lstStyle/>
          <a:p>
            <a:fld id="{52F389DC-9E19-4EE8-A8D3-3244F47808F8}" type="datetime1">
              <a:rPr lang="ru-RU" smtClean="0"/>
              <a:pPr/>
              <a:t>12.11.2018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33007" y="5015830"/>
            <a:ext cx="3590921" cy="1005458"/>
          </a:xfrm>
          <a:prstGeom prst="rect">
            <a:avLst/>
          </a:prstGeom>
        </p:spPr>
      </p:pic>
      <p:sp>
        <p:nvSpPr>
          <p:cNvPr id="13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683568" y="1484784"/>
            <a:ext cx="2303462" cy="431800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/>
                </a:solidFill>
              </a:rPr>
              <a:t>Заголовок презентации 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шрифт </a:t>
            </a:r>
            <a:r>
              <a:rPr lang="ru-RU" sz="1000" dirty="0" err="1" smtClean="0">
                <a:solidFill>
                  <a:schemeClr val="tx1"/>
                </a:solidFill>
              </a:rPr>
              <a:t>Arial</a:t>
            </a:r>
            <a:r>
              <a:rPr lang="ru-RU" sz="1000" dirty="0" smtClean="0">
                <a:solidFill>
                  <a:schemeClr val="tx1"/>
                </a:solidFill>
              </a:rPr>
              <a:t> 10 пт.</a:t>
            </a:r>
            <a:endParaRPr lang="ru-RU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4982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Слайд-разделитель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3707904" y="2204864"/>
            <a:ext cx="3528392" cy="2304256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Слайд-разделитель </a:t>
            </a:r>
            <a:br>
              <a:rPr lang="ru-RU" dirty="0" smtClean="0"/>
            </a:br>
            <a:r>
              <a:rPr lang="ru-RU" dirty="0" smtClean="0"/>
              <a:t>Название раздела 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br>
              <a:rPr lang="ru-RU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, 24 пт.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725668" y="5296123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E28C9B7-77DB-42B5-AD07-0761FECA3530}" type="datetime1">
              <a:rPr lang="ru-RU" smtClean="0"/>
              <a:pPr/>
              <a:t>12.11.2018</a:t>
            </a:fld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одзаголовок 2"/>
          <p:cNvSpPr txBox="1">
            <a:spLocks/>
          </p:cNvSpPr>
          <p:nvPr userDrawn="1"/>
        </p:nvSpPr>
        <p:spPr>
          <a:xfrm>
            <a:off x="3707904" y="6309320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3707904" y="1556792"/>
            <a:ext cx="2303462" cy="431800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/>
                </a:solidFill>
              </a:rPr>
              <a:t>Заголовок презентации 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шрифт </a:t>
            </a:r>
            <a:r>
              <a:rPr lang="ru-RU" sz="1000" dirty="0" err="1" smtClean="0">
                <a:solidFill>
                  <a:schemeClr val="tx1"/>
                </a:solidFill>
              </a:rPr>
              <a:t>Arial</a:t>
            </a:r>
            <a:r>
              <a:rPr lang="ru-RU" sz="1000" dirty="0" smtClean="0">
                <a:solidFill>
                  <a:schemeClr val="tx1"/>
                </a:solidFill>
              </a:rPr>
              <a:t> 10 пт.</a:t>
            </a:r>
            <a:endParaRPr lang="ru-RU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6571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вой смар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7715200" cy="792088"/>
          </a:xfrm>
        </p:spPr>
        <p:txBody>
          <a:bodyPr/>
          <a:lstStyle>
            <a:lvl1pPr marL="0" indent="0">
              <a:buFont typeface="Arial" pitchFamily="34" charset="0"/>
              <a:buNone/>
              <a:defRPr sz="1400" baseline="0"/>
            </a:lvl1pPr>
            <a:lvl2pPr marL="742950" indent="-285750">
              <a:buFont typeface="Arial" pitchFamily="34" charset="0"/>
              <a:buChar char="►"/>
              <a:defRPr sz="1400" baseline="0"/>
            </a:lvl2pPr>
            <a:lvl3pPr>
              <a:defRPr baseline="0"/>
            </a:lvl3pPr>
            <a:lvl4pPr>
              <a:defRPr baseline="0"/>
            </a:lvl4pPr>
            <a:lvl5pPr>
              <a:defRPr/>
            </a:lvl5pPr>
            <a:lvl6pPr marL="2286000" indent="0">
              <a:buNone/>
              <a:defRPr/>
            </a:lvl6pPr>
          </a:lstStyle>
          <a:p>
            <a:pPr lvl="0"/>
            <a:r>
              <a:rPr lang="ru-RU" dirty="0" smtClean="0"/>
              <a:t>Текст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E7F6E1B9-6978-49A0-B769-AA0B478E9013}" type="datetime1">
              <a:rPr lang="ru-RU" smtClean="0"/>
              <a:pPr/>
              <a:t>12.11.2018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6700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вой смарт 2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3394720" cy="4536504"/>
          </a:xfrm>
        </p:spPr>
        <p:txBody>
          <a:bodyPr/>
          <a:lstStyle>
            <a:lvl1pPr marL="0" indent="0">
              <a:buFont typeface="Arial" pitchFamily="34" charset="0"/>
              <a:buNone/>
              <a:defRPr sz="1400" baseline="0"/>
            </a:lvl1pPr>
            <a:lvl2pPr marL="742950" indent="-285750">
              <a:buFont typeface="Arial" pitchFamily="34" charset="0"/>
              <a:buChar char="►"/>
              <a:defRPr sz="1400" baseline="0"/>
            </a:lvl2pPr>
            <a:lvl3pPr>
              <a:defRPr baseline="0"/>
            </a:lvl3pPr>
            <a:lvl4pPr>
              <a:defRPr baseline="0"/>
            </a:lvl4pPr>
            <a:lvl5pPr>
              <a:defRPr/>
            </a:lvl5pPr>
            <a:lvl6pPr marL="2286000" indent="0">
              <a:buNone/>
              <a:defRPr/>
            </a:lvl6pPr>
          </a:lstStyle>
          <a:p>
            <a:pPr lvl="0"/>
            <a:r>
              <a:rPr lang="ru-RU" dirty="0" smtClean="0"/>
              <a:t>Текст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EFB904C4-4AB9-4D84-8905-B291CF4EBD02}" type="datetime1">
              <a:rPr lang="ru-RU" smtClean="0"/>
              <a:pPr/>
              <a:t>12.11.2018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779912" y="1052736"/>
            <a:ext cx="4779603" cy="5157192"/>
          </a:xfrm>
          <a:prstGeom prst="rect">
            <a:avLst/>
          </a:prstGeom>
        </p:spPr>
      </p:pic>
      <p:sp>
        <p:nvSpPr>
          <p:cNvPr id="9" name="Полилиния 8"/>
          <p:cNvSpPr/>
          <p:nvPr userDrawn="1"/>
        </p:nvSpPr>
        <p:spPr>
          <a:xfrm>
            <a:off x="4479010" y="1890793"/>
            <a:ext cx="3773837" cy="3525865"/>
          </a:xfrm>
          <a:custGeom>
            <a:avLst/>
            <a:gdLst>
              <a:gd name="connsiteX0" fmla="*/ 15498 w 3773837"/>
              <a:gd name="connsiteY0" fmla="*/ 0 h 3525865"/>
              <a:gd name="connsiteX1" fmla="*/ 3332136 w 3773837"/>
              <a:gd name="connsiteY1" fmla="*/ 0 h 3525865"/>
              <a:gd name="connsiteX2" fmla="*/ 3773837 w 3773837"/>
              <a:gd name="connsiteY2" fmla="*/ 1751309 h 3525865"/>
              <a:gd name="connsiteX3" fmla="*/ 3363132 w 3773837"/>
              <a:gd name="connsiteY3" fmla="*/ 3525865 h 3525865"/>
              <a:gd name="connsiteX4" fmla="*/ 0 w 3773837"/>
              <a:gd name="connsiteY4" fmla="*/ 3525865 h 3525865"/>
              <a:gd name="connsiteX5" fmla="*/ 418454 w 3773837"/>
              <a:gd name="connsiteY5" fmla="*/ 1720312 h 3525865"/>
              <a:gd name="connsiteX6" fmla="*/ 15498 w 3773837"/>
              <a:gd name="connsiteY6" fmla="*/ 0 h 3525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73837" h="3525865">
                <a:moveTo>
                  <a:pt x="15498" y="0"/>
                </a:moveTo>
                <a:lnTo>
                  <a:pt x="3332136" y="0"/>
                </a:lnTo>
                <a:lnTo>
                  <a:pt x="3773837" y="1751309"/>
                </a:lnTo>
                <a:lnTo>
                  <a:pt x="3363132" y="3525865"/>
                </a:lnTo>
                <a:lnTo>
                  <a:pt x="0" y="3525865"/>
                </a:lnTo>
                <a:lnTo>
                  <a:pt x="418454" y="1720312"/>
                </a:lnTo>
                <a:lnTo>
                  <a:pt x="15498" y="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l"/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Текст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5147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6F5B6-0779-414D-AD4B-2629AC442E8D}" type="datetimeFigureOut">
              <a:rPr lang="ru-RU" smtClean="0"/>
              <a:pPr/>
              <a:t>12.11.2018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D1AC2-DB3A-44E5-BAA1-B1713F7756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884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2" r:id="rId2"/>
    <p:sldLayoutId id="2147483649" r:id="rId3"/>
    <p:sldLayoutId id="2147483660" r:id="rId4"/>
    <p:sldLayoutId id="2147483662" r:id="rId5"/>
    <p:sldLayoutId id="2147483663" r:id="rId6"/>
    <p:sldLayoutId id="2147483664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6" r:id="rId15"/>
    <p:sldLayoutId id="2147483693" r:id="rId1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jpe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4D4D4D"/>
                </a:solidFill>
              </a:rPr>
              <a:t>Финансовая поддержка субъектов МСП в приоритетных и социально-значимых нишах </a:t>
            </a:r>
            <a:br>
              <a:rPr lang="ru-RU" dirty="0" smtClean="0">
                <a:solidFill>
                  <a:srgbClr val="4D4D4D"/>
                </a:solidFill>
              </a:rPr>
            </a:br>
            <a:r>
              <a:rPr lang="ru-RU" dirty="0" smtClean="0">
                <a:solidFill>
                  <a:srgbClr val="4D4D4D"/>
                </a:solidFill>
              </a:rPr>
              <a:t/>
            </a:r>
            <a:br>
              <a:rPr lang="ru-RU" dirty="0" smtClean="0">
                <a:solidFill>
                  <a:srgbClr val="4D4D4D"/>
                </a:solidFill>
              </a:rPr>
            </a:br>
            <a:r>
              <a:rPr lang="ru-RU" dirty="0" smtClean="0">
                <a:solidFill>
                  <a:srgbClr val="4D4D4D"/>
                </a:solidFill>
              </a:rPr>
              <a:t>Развитие моногородов</a:t>
            </a:r>
            <a:endParaRPr lang="ru-RU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852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3778"/>
            <a:ext cx="5914999" cy="868958"/>
          </a:xfrm>
        </p:spPr>
        <p:txBody>
          <a:bodyPr/>
          <a:lstStyle/>
          <a:p>
            <a:pPr algn="l"/>
            <a:r>
              <a:rPr lang="ru-RU" sz="3600" dirty="0" smtClean="0">
                <a:latin typeface="Arial" pitchFamily="34" charset="0"/>
                <a:cs typeface="Arial" pitchFamily="34" charset="0"/>
              </a:rPr>
              <a:t>О Банке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756316"/>
              </p:ext>
            </p:extLst>
          </p:nvPr>
        </p:nvGraphicFramePr>
        <p:xfrm>
          <a:off x="467544" y="1268762"/>
          <a:ext cx="7704856" cy="46516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048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965930">
                <a:tc>
                  <a:txBody>
                    <a:bodyPr/>
                    <a:lstStyle/>
                    <a:p>
                      <a:endParaRPr lang="ru-RU" sz="14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1426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21426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21426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21426">
                <a:tc>
                  <a:txBody>
                    <a:bodyPr/>
                    <a:lstStyle/>
                    <a:p>
                      <a:endParaRPr lang="ru-RU" sz="14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ru-RU" sz="14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</a:t>
                      </a:r>
                      <a:endParaRPr lang="ru-RU" sz="18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8A8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t="5952" b="30213"/>
          <a:stretch/>
        </p:blipFill>
        <p:spPr>
          <a:xfrm>
            <a:off x="539553" y="5217354"/>
            <a:ext cx="432047" cy="50392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3497" r="10786"/>
          <a:stretch/>
        </p:blipFill>
        <p:spPr>
          <a:xfrm>
            <a:off x="540000" y="4293096"/>
            <a:ext cx="432000" cy="50392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73" r="6139"/>
          <a:stretch/>
        </p:blipFill>
        <p:spPr>
          <a:xfrm>
            <a:off x="540000" y="3356992"/>
            <a:ext cx="542886" cy="47495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611560" y="2492896"/>
            <a:ext cx="471326" cy="50405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611560" y="1556792"/>
            <a:ext cx="553061" cy="50405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31640" y="5157192"/>
            <a:ext cx="1997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АО «МСП Банк»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учреждено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331640" y="4077072"/>
            <a:ext cx="31920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Реализует государственную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программу финансовой 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поддержки МСП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331640" y="3212976"/>
            <a:ext cx="2726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Реализует гарантийную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поддержку МСП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331640" y="2420888"/>
            <a:ext cx="2762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Участник национальной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гарантийной системы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331640" y="1484784"/>
            <a:ext cx="3869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Осуществляет кредитование МСП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4932040" y="5363924"/>
            <a:ext cx="10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1999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год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458549" y="4338977"/>
            <a:ext cx="14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 2004 года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921771" y="3383119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 2013 года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365827" y="2510314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 2016 года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30790" y="1556792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 2017 года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 flipV="1">
            <a:off x="4731082" y="731318"/>
            <a:ext cx="2505214" cy="4840512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Блок-схема: узел 18"/>
          <p:cNvSpPr/>
          <p:nvPr/>
        </p:nvSpPr>
        <p:spPr>
          <a:xfrm>
            <a:off x="6156200" y="2636912"/>
            <a:ext cx="144000" cy="144000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узел 19"/>
          <p:cNvSpPr/>
          <p:nvPr/>
        </p:nvSpPr>
        <p:spPr>
          <a:xfrm>
            <a:off x="6625393" y="1714791"/>
            <a:ext cx="144000" cy="144000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Блок-схема: узел 35"/>
          <p:cNvSpPr/>
          <p:nvPr/>
        </p:nvSpPr>
        <p:spPr>
          <a:xfrm>
            <a:off x="5705277" y="3494825"/>
            <a:ext cx="144000" cy="144000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лок-схема: узел 15"/>
          <p:cNvSpPr/>
          <p:nvPr/>
        </p:nvSpPr>
        <p:spPr>
          <a:xfrm>
            <a:off x="4659082" y="5499830"/>
            <a:ext cx="144000" cy="144000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узел 16"/>
          <p:cNvSpPr/>
          <p:nvPr/>
        </p:nvSpPr>
        <p:spPr>
          <a:xfrm>
            <a:off x="5136853" y="4565509"/>
            <a:ext cx="144000" cy="144000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692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3789040"/>
            <a:ext cx="13933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КРЕДИТА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323528" y="5373216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КРЕДИТА</a:t>
            </a:r>
            <a:endParaRPr lang="ru-RU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4226359" y="3789040"/>
            <a:ext cx="16706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</a:t>
            </a:r>
            <a:endParaRPr lang="ru-RU" sz="11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99626" y="5805264"/>
            <a:ext cx="603089" cy="58837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010335" y="4201760"/>
            <a:ext cx="632508" cy="60308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23528" y="4159698"/>
            <a:ext cx="639863" cy="62515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71600" y="4077072"/>
            <a:ext cx="30243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1000" u="sng" dirty="0">
                <a:latin typeface="Arial" pitchFamily="34" charset="0"/>
                <a:cs typeface="Arial" pitchFamily="34" charset="0"/>
              </a:rPr>
              <a:t>кредитовании на оборотные </a:t>
            </a:r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цели</a:t>
            </a:r>
            <a:r>
              <a:rPr lang="en-US" sz="10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1000" u="sng" dirty="0">
              <a:latin typeface="Arial" pitchFamily="34" charset="0"/>
              <a:cs typeface="Arial" pitchFamily="34" charset="0"/>
            </a:endParaRP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от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1 млн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руб. до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500 млн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руб.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включительно) </a:t>
            </a: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1000" u="sng" dirty="0">
                <a:latin typeface="Arial" pitchFamily="34" charset="0"/>
                <a:cs typeface="Arial" pitchFamily="34" charset="0"/>
              </a:rPr>
              <a:t>кредитовании на инвестиционные цели: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от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1 млн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руб. до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1000 млн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руб. (включительно)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10080" y="4077072"/>
            <a:ext cx="3206327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1000" u="sng" dirty="0">
                <a:latin typeface="Arial" pitchFamily="34" charset="0"/>
                <a:cs typeface="Arial" pitchFamily="34" charset="0"/>
              </a:rPr>
              <a:t>кредитовании на оборотные цели: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субъектов малого бизнеса – 10,6% годовых;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- для субъектов среднего бизнеса – 9,6% годовых.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ru-RU" sz="1000" u="sng" dirty="0">
                <a:latin typeface="Arial" pitchFamily="34" charset="0"/>
                <a:cs typeface="Arial" pitchFamily="34" charset="0"/>
              </a:rPr>
              <a:t>При кредитовании на инвестиционные цели: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- для субъектов малого бизнеса – 9,9% годовых;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- для субъектов среднего бизнеса – 8,9% годовых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-89" t="6251" r="9738" b="-4077"/>
          <a:stretch/>
        </p:blipFill>
        <p:spPr>
          <a:xfrm>
            <a:off x="-17462" y="684000"/>
            <a:ext cx="3708000" cy="3240000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79905487"/>
              </p:ext>
            </p:extLst>
          </p:nvPr>
        </p:nvGraphicFramePr>
        <p:xfrm>
          <a:off x="3688041" y="836712"/>
          <a:ext cx="4412352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23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«Развитие моногородов»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962799" y="5733256"/>
            <a:ext cx="3825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На пополнение оборотных средств, финансирование текущей деятельности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:  не более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36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месяцев </a:t>
            </a: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На финансирование инвестиций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: не более 84 месяцев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07904" y="1500460"/>
            <a:ext cx="45268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ЦЕЛЬ КРЕДИТОВАНИЯ</a:t>
            </a:r>
          </a:p>
          <a:p>
            <a:endParaRPr lang="ru-RU" sz="1200" dirty="0" smtClean="0">
              <a:solidFill>
                <a:srgbClr val="0072BC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Clr>
                <a:srgbClr val="0072BC"/>
              </a:buClr>
              <a:buFont typeface="Wingdings" pitchFamily="2" charset="2"/>
              <a:buChar char="§"/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пополнение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оборотных средств, финансирование текущей  деятельности (включая выплату заработной платы и пр. платежи, за исключением уплаты налогов и сборов), а также финансирование участия в тендере (конкурсе).</a:t>
            </a:r>
          </a:p>
          <a:p>
            <a:pPr marL="171450" indent="-171450">
              <a:buClr>
                <a:srgbClr val="0072BC"/>
              </a:buClr>
              <a:buFont typeface="Wingdings" pitchFamily="2" charset="2"/>
              <a:buChar char="§"/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финансирование инвестиций: 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приобретение, реконструкция, модернизация, ремонт основных средств;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строительство зданий и сооружений производственного назначения.</a:t>
            </a:r>
          </a:p>
        </p:txBody>
      </p:sp>
      <p:sp>
        <p:nvSpPr>
          <p:cNvPr id="19" name="Freeform 5"/>
          <p:cNvSpPr/>
          <p:nvPr/>
        </p:nvSpPr>
        <p:spPr>
          <a:xfrm>
            <a:off x="365426" y="109861"/>
            <a:ext cx="7662958" cy="504056"/>
          </a:xfrm>
          <a:custGeom>
            <a:avLst/>
            <a:gdLst>
              <a:gd name="connsiteX0" fmla="*/ 0 w 1929407"/>
              <a:gd name="connsiteY0" fmla="*/ 128630 h 771763"/>
              <a:gd name="connsiteX1" fmla="*/ 128630 w 1929407"/>
              <a:gd name="connsiteY1" fmla="*/ 0 h 771763"/>
              <a:gd name="connsiteX2" fmla="*/ 321568 w 1929407"/>
              <a:gd name="connsiteY2" fmla="*/ 0 h 771763"/>
              <a:gd name="connsiteX3" fmla="*/ 321568 w 1929407"/>
              <a:gd name="connsiteY3" fmla="*/ 0 h 771763"/>
              <a:gd name="connsiteX4" fmla="*/ 803920 w 1929407"/>
              <a:gd name="connsiteY4" fmla="*/ 0 h 771763"/>
              <a:gd name="connsiteX5" fmla="*/ 1800777 w 1929407"/>
              <a:gd name="connsiteY5" fmla="*/ 0 h 771763"/>
              <a:gd name="connsiteX6" fmla="*/ 1929407 w 1929407"/>
              <a:gd name="connsiteY6" fmla="*/ 128630 h 771763"/>
              <a:gd name="connsiteX7" fmla="*/ 1929407 w 1929407"/>
              <a:gd name="connsiteY7" fmla="*/ 450195 h 771763"/>
              <a:gd name="connsiteX8" fmla="*/ 1929407 w 1929407"/>
              <a:gd name="connsiteY8" fmla="*/ 450195 h 771763"/>
              <a:gd name="connsiteX9" fmla="*/ 1929407 w 1929407"/>
              <a:gd name="connsiteY9" fmla="*/ 643136 h 771763"/>
              <a:gd name="connsiteX10" fmla="*/ 1929407 w 1929407"/>
              <a:gd name="connsiteY10" fmla="*/ 643133 h 771763"/>
              <a:gd name="connsiteX11" fmla="*/ 1800777 w 1929407"/>
              <a:gd name="connsiteY11" fmla="*/ 771763 h 771763"/>
              <a:gd name="connsiteX12" fmla="*/ 803920 w 1929407"/>
              <a:gd name="connsiteY12" fmla="*/ 771763 h 771763"/>
              <a:gd name="connsiteX13" fmla="*/ 562750 w 1929407"/>
              <a:gd name="connsiteY13" fmla="*/ 868233 h 771763"/>
              <a:gd name="connsiteX14" fmla="*/ 321568 w 1929407"/>
              <a:gd name="connsiteY14" fmla="*/ 771763 h 771763"/>
              <a:gd name="connsiteX15" fmla="*/ 128630 w 1929407"/>
              <a:gd name="connsiteY15" fmla="*/ 771763 h 771763"/>
              <a:gd name="connsiteX16" fmla="*/ 0 w 1929407"/>
              <a:gd name="connsiteY16" fmla="*/ 643133 h 771763"/>
              <a:gd name="connsiteX17" fmla="*/ 0 w 1929407"/>
              <a:gd name="connsiteY17" fmla="*/ 643136 h 771763"/>
              <a:gd name="connsiteX18" fmla="*/ 0 w 1929407"/>
              <a:gd name="connsiteY18" fmla="*/ 450195 h 771763"/>
              <a:gd name="connsiteX19" fmla="*/ 0 w 1929407"/>
              <a:gd name="connsiteY19" fmla="*/ 450195 h 771763"/>
              <a:gd name="connsiteX20" fmla="*/ 0 w 1929407"/>
              <a:gd name="connsiteY20" fmla="*/ 128630 h 7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29407" h="771763">
                <a:moveTo>
                  <a:pt x="0" y="128630"/>
                </a:moveTo>
                <a:cubicBezTo>
                  <a:pt x="0" y="57590"/>
                  <a:pt x="57590" y="0"/>
                  <a:pt x="128630" y="0"/>
                </a:cubicBezTo>
                <a:lnTo>
                  <a:pt x="321568" y="0"/>
                </a:lnTo>
                <a:lnTo>
                  <a:pt x="321568" y="0"/>
                </a:lnTo>
                <a:lnTo>
                  <a:pt x="803920" y="0"/>
                </a:lnTo>
                <a:lnTo>
                  <a:pt x="1800777" y="0"/>
                </a:lnTo>
                <a:cubicBezTo>
                  <a:pt x="1871817" y="0"/>
                  <a:pt x="1929407" y="57590"/>
                  <a:pt x="1929407" y="128630"/>
                </a:cubicBezTo>
                <a:lnTo>
                  <a:pt x="1929407" y="450195"/>
                </a:lnTo>
                <a:lnTo>
                  <a:pt x="1929407" y="450195"/>
                </a:lnTo>
                <a:lnTo>
                  <a:pt x="1929407" y="643136"/>
                </a:lnTo>
                <a:lnTo>
                  <a:pt x="1929407" y="643133"/>
                </a:lnTo>
                <a:cubicBezTo>
                  <a:pt x="1929407" y="714173"/>
                  <a:pt x="1871817" y="771763"/>
                  <a:pt x="1800777" y="771763"/>
                </a:cubicBezTo>
                <a:lnTo>
                  <a:pt x="803920" y="771763"/>
                </a:lnTo>
                <a:lnTo>
                  <a:pt x="562750" y="868233"/>
                </a:lnTo>
                <a:lnTo>
                  <a:pt x="321568" y="771763"/>
                </a:lnTo>
                <a:lnTo>
                  <a:pt x="128630" y="771763"/>
                </a:lnTo>
                <a:cubicBezTo>
                  <a:pt x="57590" y="771763"/>
                  <a:pt x="0" y="714173"/>
                  <a:pt x="0" y="643133"/>
                </a:cubicBezTo>
                <a:lnTo>
                  <a:pt x="0" y="643136"/>
                </a:lnTo>
                <a:lnTo>
                  <a:pt x="0" y="450195"/>
                </a:lnTo>
                <a:lnTo>
                  <a:pt x="0" y="450195"/>
                </a:lnTo>
                <a:lnTo>
                  <a:pt x="0" y="128630"/>
                </a:lnTo>
                <a:close/>
              </a:path>
            </a:pathLst>
          </a:custGeom>
          <a:solidFill>
            <a:srgbClr val="F37065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5690" tIns="110826" rIns="165690" bIns="110826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Кредитная поддержка резидентов моногородов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84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4357407"/>
            <a:ext cx="13933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КРЕДИТА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323528" y="5373216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КРЕДИТА</a:t>
            </a:r>
            <a:endParaRPr lang="ru-RU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4226359" y="4357407"/>
            <a:ext cx="16706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</a:t>
            </a:r>
            <a:endParaRPr lang="ru-RU" sz="11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99626" y="5805264"/>
            <a:ext cx="603089" cy="58837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010335" y="4770127"/>
            <a:ext cx="632508" cy="60308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23528" y="4728065"/>
            <a:ext cx="639863" cy="62515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71600" y="4840586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Arial" pitchFamily="34" charset="0"/>
                <a:cs typeface="Arial" pitchFamily="34" charset="0"/>
              </a:rPr>
              <a:t>Не более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500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тыс. рублей и не более 1 кредита одному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заемщику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85710489"/>
              </p:ext>
            </p:extLst>
          </p:nvPr>
        </p:nvGraphicFramePr>
        <p:xfrm>
          <a:off x="399626" y="836712"/>
          <a:ext cx="7700767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007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«Развитие моногородов</a:t>
                      </a:r>
                      <a:r>
                        <a:rPr lang="en-US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- </a:t>
                      </a:r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микрокредит»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962799" y="5919083"/>
            <a:ext cx="38252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36 месяцев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3528" y="1989613"/>
            <a:ext cx="3456384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ЦЕЛЬ КРЕДИТОВАНИЯ</a:t>
            </a:r>
          </a:p>
          <a:p>
            <a:pPr algn="just"/>
            <a:endParaRPr lang="ru-RU" sz="1100" dirty="0" smtClean="0">
              <a:solidFill>
                <a:srgbClr val="0072BC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000" dirty="0">
                <a:latin typeface="Arial" pitchFamily="34" charset="0"/>
                <a:cs typeface="Arial" pitchFamily="34" charset="0"/>
              </a:rPr>
              <a:t>На организацию и (или) развитие бизнеса на территории моногородов в части пополнения оборотных средств, финансирования текущей деятельности (включая выплату заработной платы и пр. платежи, за исключением уплаты налогов и сборов).</a:t>
            </a:r>
          </a:p>
          <a:p>
            <a:pPr algn="just"/>
            <a:r>
              <a:rPr lang="ru-RU" sz="10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ru-RU" sz="1000" dirty="0">
                <a:latin typeface="Arial" pitchFamily="34" charset="0"/>
                <a:cs typeface="Arial" pitchFamily="34" charset="0"/>
              </a:rPr>
              <a:t>Не допускается рефинансирование ранее выданных кредитов (займов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/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000" i="1" dirty="0" smtClean="0">
                <a:latin typeface="Arial" pitchFamily="34" charset="0"/>
                <a:cs typeface="Arial" pitchFamily="34" charset="0"/>
              </a:rPr>
              <a:t>Целевой сегмент – начинающие ИП, срок деятельности которых менее 12 месяцев.</a:t>
            </a:r>
            <a:endParaRPr lang="ru-RU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Freeform 5"/>
          <p:cNvSpPr/>
          <p:nvPr/>
        </p:nvSpPr>
        <p:spPr>
          <a:xfrm>
            <a:off x="365426" y="109861"/>
            <a:ext cx="7662958" cy="504056"/>
          </a:xfrm>
          <a:custGeom>
            <a:avLst/>
            <a:gdLst>
              <a:gd name="connsiteX0" fmla="*/ 0 w 1929407"/>
              <a:gd name="connsiteY0" fmla="*/ 128630 h 771763"/>
              <a:gd name="connsiteX1" fmla="*/ 128630 w 1929407"/>
              <a:gd name="connsiteY1" fmla="*/ 0 h 771763"/>
              <a:gd name="connsiteX2" fmla="*/ 321568 w 1929407"/>
              <a:gd name="connsiteY2" fmla="*/ 0 h 771763"/>
              <a:gd name="connsiteX3" fmla="*/ 321568 w 1929407"/>
              <a:gd name="connsiteY3" fmla="*/ 0 h 771763"/>
              <a:gd name="connsiteX4" fmla="*/ 803920 w 1929407"/>
              <a:gd name="connsiteY4" fmla="*/ 0 h 771763"/>
              <a:gd name="connsiteX5" fmla="*/ 1800777 w 1929407"/>
              <a:gd name="connsiteY5" fmla="*/ 0 h 771763"/>
              <a:gd name="connsiteX6" fmla="*/ 1929407 w 1929407"/>
              <a:gd name="connsiteY6" fmla="*/ 128630 h 771763"/>
              <a:gd name="connsiteX7" fmla="*/ 1929407 w 1929407"/>
              <a:gd name="connsiteY7" fmla="*/ 450195 h 771763"/>
              <a:gd name="connsiteX8" fmla="*/ 1929407 w 1929407"/>
              <a:gd name="connsiteY8" fmla="*/ 450195 h 771763"/>
              <a:gd name="connsiteX9" fmla="*/ 1929407 w 1929407"/>
              <a:gd name="connsiteY9" fmla="*/ 643136 h 771763"/>
              <a:gd name="connsiteX10" fmla="*/ 1929407 w 1929407"/>
              <a:gd name="connsiteY10" fmla="*/ 643133 h 771763"/>
              <a:gd name="connsiteX11" fmla="*/ 1800777 w 1929407"/>
              <a:gd name="connsiteY11" fmla="*/ 771763 h 771763"/>
              <a:gd name="connsiteX12" fmla="*/ 803920 w 1929407"/>
              <a:gd name="connsiteY12" fmla="*/ 771763 h 771763"/>
              <a:gd name="connsiteX13" fmla="*/ 562750 w 1929407"/>
              <a:gd name="connsiteY13" fmla="*/ 868233 h 771763"/>
              <a:gd name="connsiteX14" fmla="*/ 321568 w 1929407"/>
              <a:gd name="connsiteY14" fmla="*/ 771763 h 771763"/>
              <a:gd name="connsiteX15" fmla="*/ 128630 w 1929407"/>
              <a:gd name="connsiteY15" fmla="*/ 771763 h 771763"/>
              <a:gd name="connsiteX16" fmla="*/ 0 w 1929407"/>
              <a:gd name="connsiteY16" fmla="*/ 643133 h 771763"/>
              <a:gd name="connsiteX17" fmla="*/ 0 w 1929407"/>
              <a:gd name="connsiteY17" fmla="*/ 643136 h 771763"/>
              <a:gd name="connsiteX18" fmla="*/ 0 w 1929407"/>
              <a:gd name="connsiteY18" fmla="*/ 450195 h 771763"/>
              <a:gd name="connsiteX19" fmla="*/ 0 w 1929407"/>
              <a:gd name="connsiteY19" fmla="*/ 450195 h 771763"/>
              <a:gd name="connsiteX20" fmla="*/ 0 w 1929407"/>
              <a:gd name="connsiteY20" fmla="*/ 128630 h 7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29407" h="771763">
                <a:moveTo>
                  <a:pt x="0" y="128630"/>
                </a:moveTo>
                <a:cubicBezTo>
                  <a:pt x="0" y="57590"/>
                  <a:pt x="57590" y="0"/>
                  <a:pt x="128630" y="0"/>
                </a:cubicBezTo>
                <a:lnTo>
                  <a:pt x="321568" y="0"/>
                </a:lnTo>
                <a:lnTo>
                  <a:pt x="321568" y="0"/>
                </a:lnTo>
                <a:lnTo>
                  <a:pt x="803920" y="0"/>
                </a:lnTo>
                <a:lnTo>
                  <a:pt x="1800777" y="0"/>
                </a:lnTo>
                <a:cubicBezTo>
                  <a:pt x="1871817" y="0"/>
                  <a:pt x="1929407" y="57590"/>
                  <a:pt x="1929407" y="128630"/>
                </a:cubicBezTo>
                <a:lnTo>
                  <a:pt x="1929407" y="450195"/>
                </a:lnTo>
                <a:lnTo>
                  <a:pt x="1929407" y="450195"/>
                </a:lnTo>
                <a:lnTo>
                  <a:pt x="1929407" y="643136"/>
                </a:lnTo>
                <a:lnTo>
                  <a:pt x="1929407" y="643133"/>
                </a:lnTo>
                <a:cubicBezTo>
                  <a:pt x="1929407" y="714173"/>
                  <a:pt x="1871817" y="771763"/>
                  <a:pt x="1800777" y="771763"/>
                </a:cubicBezTo>
                <a:lnTo>
                  <a:pt x="803920" y="771763"/>
                </a:lnTo>
                <a:lnTo>
                  <a:pt x="562750" y="868233"/>
                </a:lnTo>
                <a:lnTo>
                  <a:pt x="321568" y="771763"/>
                </a:lnTo>
                <a:lnTo>
                  <a:pt x="128630" y="771763"/>
                </a:lnTo>
                <a:cubicBezTo>
                  <a:pt x="57590" y="771763"/>
                  <a:pt x="0" y="714173"/>
                  <a:pt x="0" y="643133"/>
                </a:cubicBezTo>
                <a:lnTo>
                  <a:pt x="0" y="643136"/>
                </a:lnTo>
                <a:lnTo>
                  <a:pt x="0" y="450195"/>
                </a:lnTo>
                <a:lnTo>
                  <a:pt x="0" y="450195"/>
                </a:lnTo>
                <a:lnTo>
                  <a:pt x="0" y="128630"/>
                </a:lnTo>
                <a:close/>
              </a:path>
            </a:pathLst>
          </a:custGeom>
          <a:solidFill>
            <a:srgbClr val="F37065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5690" tIns="110826" rIns="165690" bIns="110826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Кредитная поддержка резидентов моногородов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283550" y="1690542"/>
            <a:ext cx="3816842" cy="238653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633105" y="4917530"/>
            <a:ext cx="11532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1000" smtClean="0">
                <a:latin typeface="Arial" pitchFamily="34" charset="0"/>
                <a:cs typeface="Arial" pitchFamily="34" charset="0"/>
              </a:rPr>
              <a:t>,6% годовых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5719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4D4D4D"/>
                </a:solidFill>
              </a:rPr>
              <a:t>Благодарим</a:t>
            </a:r>
            <a:br>
              <a:rPr lang="ru-RU" dirty="0" smtClean="0">
                <a:solidFill>
                  <a:srgbClr val="4D4D4D"/>
                </a:solidFill>
              </a:rPr>
            </a:br>
            <a:r>
              <a:rPr lang="ru-RU" dirty="0" smtClean="0">
                <a:solidFill>
                  <a:srgbClr val="4D4D4D"/>
                </a:solidFill>
              </a:rPr>
              <a:t>за внимание!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>
                <a:solidFill>
                  <a:srgbClr val="0072BC"/>
                </a:solidFill>
              </a:rPr>
              <a:t>Акционерное общество «Российский Банк </a:t>
            </a:r>
            <a:br>
              <a:rPr lang="ru-RU" sz="1400" dirty="0" smtClean="0">
                <a:solidFill>
                  <a:srgbClr val="0072BC"/>
                </a:solidFill>
              </a:rPr>
            </a:br>
            <a:r>
              <a:rPr lang="ru-RU" sz="1400" dirty="0" smtClean="0">
                <a:solidFill>
                  <a:srgbClr val="0072BC"/>
                </a:solidFill>
              </a:rPr>
              <a:t>поддержки малого и среднего </a:t>
            </a:r>
            <a:br>
              <a:rPr lang="ru-RU" sz="1400" dirty="0" smtClean="0">
                <a:solidFill>
                  <a:srgbClr val="0072BC"/>
                </a:solidFill>
              </a:rPr>
            </a:br>
            <a:r>
              <a:rPr lang="ru-RU" sz="1400" dirty="0" smtClean="0">
                <a:solidFill>
                  <a:srgbClr val="0072BC"/>
                </a:solidFill>
              </a:rPr>
              <a:t>предпринимательства» (АО «МСП Банк»)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115035, Россия, г. Москва, </a:t>
            </a:r>
            <a:b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ул. Садовническая, дом 79 </a:t>
            </a:r>
            <a:b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8 800 30 20 100</a:t>
            </a:r>
            <a:b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info@mspbank.ru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800" u="sng" dirty="0" smtClean="0">
                <a:solidFill>
                  <a:srgbClr val="0072BC"/>
                </a:solidFill>
              </a:rPr>
              <a:t>www.mspbank.ru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381750"/>
            <a:ext cx="2133600" cy="365125"/>
          </a:xfrm>
        </p:spPr>
        <p:txBody>
          <a:bodyPr/>
          <a:lstStyle/>
          <a:p>
            <a:fld id="{F0C3E1D0-B99E-411B-BCE4-D3E6DB7EA499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930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4785</TotalTime>
  <Words>285</Words>
  <Application>Microsoft Office PowerPoint</Application>
  <PresentationFormat>Экран (4:3)</PresentationFormat>
  <Paragraphs>66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Специальное оформление</vt:lpstr>
      <vt:lpstr>Финансовая поддержка субъектов МСП в приоритетных и социально-значимых нишах   Развитие моногородов</vt:lpstr>
      <vt:lpstr>О Банке</vt:lpstr>
      <vt:lpstr>Слайд 3</vt:lpstr>
      <vt:lpstr>Слайд 4</vt:lpstr>
      <vt:lpstr>Благодарим за внимание!  Акционерное общество «Российский Банк  поддержки малого и среднего  предпринимательства» (АО «МСП Банк»)  115035, Россия, г. Москва,  ул. Садовническая, дом 79   8 800 30 20 100  info@mspbank.ru  www.mspbank.ru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Bigcomp</dc:creator>
  <cp:lastModifiedBy>Kozlova_O_A</cp:lastModifiedBy>
  <cp:revision>209</cp:revision>
  <cp:lastPrinted>2017-11-27T08:27:26Z</cp:lastPrinted>
  <dcterms:created xsi:type="dcterms:W3CDTF">2017-08-03T13:00:25Z</dcterms:created>
  <dcterms:modified xsi:type="dcterms:W3CDTF">2018-11-12T12:29:50Z</dcterms:modified>
</cp:coreProperties>
</file>