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78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9" r:id="rId20"/>
    <p:sldId id="283" r:id="rId21"/>
    <p:sldId id="275" r:id="rId22"/>
    <p:sldId id="284" r:id="rId23"/>
    <p:sldId id="287" r:id="rId24"/>
    <p:sldId id="285" r:id="rId25"/>
    <p:sldId id="288" r:id="rId26"/>
    <p:sldId id="286" r:id="rId27"/>
    <p:sldId id="281" r:id="rId28"/>
    <p:sldId id="282" r:id="rId29"/>
    <p:sldId id="280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70" y="1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734D86D-A2D4-478F-A086-3DB0054DB8C5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AA73517-37AD-45E3-A711-5A3646033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D86D-A2D4-478F-A086-3DB0054DB8C5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3517-37AD-45E3-A711-5A3646033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D86D-A2D4-478F-A086-3DB0054DB8C5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3517-37AD-45E3-A711-5A3646033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734D86D-A2D4-478F-A086-3DB0054DB8C5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3517-37AD-45E3-A711-5A3646033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734D86D-A2D4-478F-A086-3DB0054DB8C5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AA73517-37AD-45E3-A711-5A3646033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734D86D-A2D4-478F-A086-3DB0054DB8C5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A73517-37AD-45E3-A711-5A3646033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734D86D-A2D4-478F-A086-3DB0054DB8C5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AA73517-37AD-45E3-A711-5A3646033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D86D-A2D4-478F-A086-3DB0054DB8C5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3517-37AD-45E3-A711-5A3646033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734D86D-A2D4-478F-A086-3DB0054DB8C5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A73517-37AD-45E3-A711-5A3646033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734D86D-A2D4-478F-A086-3DB0054DB8C5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AA73517-37AD-45E3-A711-5A3646033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734D86D-A2D4-478F-A086-3DB0054DB8C5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AA73517-37AD-45E3-A711-5A3646033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734D86D-A2D4-478F-A086-3DB0054DB8C5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AA73517-37AD-45E3-A711-5A3646033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764704"/>
            <a:ext cx="7126808" cy="2304256"/>
          </a:xfrm>
        </p:spPr>
        <p:txBody>
          <a:bodyPr>
            <a:noAutofit/>
          </a:bodyPr>
          <a:lstStyle/>
          <a:p>
            <a:r>
              <a:rPr lang="ru-RU" sz="4200" b="1" dirty="0" smtClean="0"/>
              <a:t>Федеральная служба войск национальной гвардии Российской Федерации</a:t>
            </a:r>
            <a:endParaRPr lang="ru-RU" sz="4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8206928" cy="295232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Вневедомственная </a:t>
            </a:r>
          </a:p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охрана Мурманской </a:t>
            </a:r>
          </a:p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области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2052" name="Picture 4" descr="NationalGuardRuss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8596"/>
            <a:ext cx="2774682" cy="264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229600" cy="12561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Служба во вневедомственной охране </a:t>
            </a:r>
            <a:r>
              <a:rPr lang="ru-RU" b="1" dirty="0" err="1" smtClean="0"/>
              <a:t>Росгвардии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26642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Сотрудник отдела вневедомственной охраны по должности «полицейский» получает денежное довольствие                        </a:t>
            </a:r>
            <a:r>
              <a:rPr lang="ru-RU" b="1" dirty="0" smtClean="0">
                <a:solidFill>
                  <a:srgbClr val="0070C0"/>
                </a:solidFill>
              </a:rPr>
              <a:t>от 30 000 до 55 000 рублей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</a:t>
            </a:r>
            <a:r>
              <a:rPr lang="ru-RU" dirty="0" smtClean="0"/>
              <a:t>(в зависимости от должностного оклада, наличия северных надбавок и выслуги лет)</a:t>
            </a:r>
            <a:endParaRPr lang="ru-RU" dirty="0"/>
          </a:p>
        </p:txBody>
      </p:sp>
      <p:pic>
        <p:nvPicPr>
          <p:cNvPr id="7" name="Рисунок 6" descr="DSC_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214818"/>
            <a:ext cx="3071834" cy="2303876"/>
          </a:xfrm>
          <a:prstGeom prst="rect">
            <a:avLst/>
          </a:prstGeom>
        </p:spPr>
      </p:pic>
      <p:pic>
        <p:nvPicPr>
          <p:cNvPr id="8" name="Рисунок 7" descr="DSC_1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214818"/>
            <a:ext cx="3071834" cy="230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Сотрудникам </a:t>
            </a:r>
            <a:r>
              <a:rPr lang="ru-RU" sz="2400" b="1" dirty="0" smtClean="0"/>
              <a:t>Росгвардии за </a:t>
            </a:r>
            <a:r>
              <a:rPr lang="ru-RU" sz="2400" b="1" dirty="0" smtClean="0"/>
              <a:t>имеющиеся специальные звания выплачиваются оклады: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3214686"/>
            <a:ext cx="5715040" cy="32861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6400" dirty="0" smtClean="0"/>
              <a:t>младший сержант полиции – 6 </a:t>
            </a:r>
            <a:r>
              <a:rPr lang="en-US" sz="6400" dirty="0" smtClean="0"/>
              <a:t>705</a:t>
            </a:r>
            <a:r>
              <a:rPr lang="ru-RU" sz="6400" dirty="0" smtClean="0"/>
              <a:t> </a:t>
            </a:r>
            <a:r>
              <a:rPr lang="ru-RU" sz="6400" dirty="0" smtClean="0"/>
              <a:t>руб.</a:t>
            </a:r>
          </a:p>
          <a:p>
            <a:r>
              <a:rPr lang="ru-RU" sz="6400" dirty="0" smtClean="0"/>
              <a:t>сержант полиции – </a:t>
            </a:r>
            <a:r>
              <a:rPr lang="en-US" sz="6400" dirty="0" smtClean="0"/>
              <a:t>7 263</a:t>
            </a:r>
            <a:r>
              <a:rPr lang="ru-RU" sz="6400" dirty="0" smtClean="0"/>
              <a:t> </a:t>
            </a:r>
            <a:r>
              <a:rPr lang="ru-RU" sz="6400" dirty="0" smtClean="0"/>
              <a:t>руб.</a:t>
            </a:r>
          </a:p>
          <a:p>
            <a:r>
              <a:rPr lang="ru-RU" sz="6400" dirty="0" smtClean="0"/>
              <a:t>старший сержант полиции – 7 </a:t>
            </a:r>
            <a:r>
              <a:rPr lang="en-US" sz="6400" dirty="0" smtClean="0"/>
              <a:t>822</a:t>
            </a:r>
            <a:r>
              <a:rPr lang="ru-RU" sz="6400" dirty="0" smtClean="0"/>
              <a:t> </a:t>
            </a:r>
            <a:r>
              <a:rPr lang="ru-RU" sz="6400" dirty="0" smtClean="0"/>
              <a:t>руб.</a:t>
            </a:r>
          </a:p>
          <a:p>
            <a:r>
              <a:rPr lang="ru-RU" sz="6400" dirty="0" smtClean="0"/>
              <a:t>старшина полиции – </a:t>
            </a:r>
            <a:r>
              <a:rPr lang="en-US" sz="6400" dirty="0" smtClean="0"/>
              <a:t>8 381</a:t>
            </a:r>
            <a:r>
              <a:rPr lang="ru-RU" sz="6400" dirty="0" smtClean="0"/>
              <a:t> </a:t>
            </a:r>
            <a:r>
              <a:rPr lang="ru-RU" sz="6400" dirty="0" smtClean="0"/>
              <a:t>руб.</a:t>
            </a:r>
          </a:p>
          <a:p>
            <a:r>
              <a:rPr lang="ru-RU" sz="6400" dirty="0" smtClean="0"/>
              <a:t>прапорщик полиции – 8 </a:t>
            </a:r>
            <a:r>
              <a:rPr lang="en-US" sz="6400" dirty="0" smtClean="0"/>
              <a:t>939</a:t>
            </a:r>
            <a:r>
              <a:rPr lang="ru-RU" sz="6400" dirty="0" smtClean="0"/>
              <a:t> </a:t>
            </a:r>
            <a:r>
              <a:rPr lang="ru-RU" sz="6400" dirty="0" smtClean="0"/>
              <a:t>руб.</a:t>
            </a:r>
          </a:p>
          <a:p>
            <a:r>
              <a:rPr lang="ru-RU" sz="6400" dirty="0" smtClean="0"/>
              <a:t>старший прапорщик полиции – </a:t>
            </a:r>
            <a:r>
              <a:rPr lang="en-US" sz="6400" dirty="0" smtClean="0"/>
              <a:t>9 498</a:t>
            </a:r>
            <a:r>
              <a:rPr lang="ru-RU" sz="6400" dirty="0" smtClean="0"/>
              <a:t> </a:t>
            </a:r>
            <a:r>
              <a:rPr lang="ru-RU" sz="6400" dirty="0" smtClean="0"/>
              <a:t>руб.</a:t>
            </a:r>
          </a:p>
          <a:p>
            <a:r>
              <a:rPr lang="ru-RU" sz="6400" dirty="0" smtClean="0"/>
              <a:t>младший лейтенант полиции – </a:t>
            </a:r>
            <a:r>
              <a:rPr lang="en-US" sz="6400" dirty="0" smtClean="0"/>
              <a:t>10 615</a:t>
            </a:r>
            <a:r>
              <a:rPr lang="ru-RU" sz="6400" dirty="0" smtClean="0"/>
              <a:t> </a:t>
            </a:r>
            <a:r>
              <a:rPr lang="ru-RU" sz="6400" dirty="0" smtClean="0"/>
              <a:t>руб.</a:t>
            </a:r>
          </a:p>
          <a:p>
            <a:r>
              <a:rPr lang="ru-RU" sz="6400" dirty="0" smtClean="0"/>
              <a:t>лейтенант полиции – </a:t>
            </a:r>
            <a:r>
              <a:rPr lang="en-US" sz="6400" dirty="0" smtClean="0"/>
              <a:t>11 174</a:t>
            </a:r>
            <a:r>
              <a:rPr lang="ru-RU" sz="6400" dirty="0" smtClean="0"/>
              <a:t> </a:t>
            </a:r>
            <a:r>
              <a:rPr lang="ru-RU" sz="6400" dirty="0" smtClean="0"/>
              <a:t>руб.</a:t>
            </a:r>
          </a:p>
          <a:p>
            <a:r>
              <a:rPr lang="ru-RU" sz="6400" dirty="0" smtClean="0"/>
              <a:t>старший лейтенант полиции – </a:t>
            </a:r>
            <a:r>
              <a:rPr lang="en-US" sz="6400" dirty="0" smtClean="0"/>
              <a:t>11 732</a:t>
            </a:r>
            <a:r>
              <a:rPr lang="ru-RU" sz="6400" dirty="0" smtClean="0"/>
              <a:t> </a:t>
            </a:r>
            <a:r>
              <a:rPr lang="ru-RU" sz="6400" dirty="0" smtClean="0"/>
              <a:t>руб.</a:t>
            </a:r>
          </a:p>
          <a:p>
            <a:r>
              <a:rPr lang="ru-RU" sz="6400" dirty="0" smtClean="0"/>
              <a:t>капитан полиции – </a:t>
            </a:r>
            <a:r>
              <a:rPr lang="en-US" sz="6400" dirty="0" smtClean="0"/>
              <a:t>12 290</a:t>
            </a:r>
            <a:r>
              <a:rPr lang="ru-RU" sz="6400" dirty="0" smtClean="0"/>
              <a:t> </a:t>
            </a:r>
            <a:r>
              <a:rPr lang="ru-RU" sz="6400" dirty="0" smtClean="0"/>
              <a:t>руб.</a:t>
            </a:r>
          </a:p>
          <a:p>
            <a:r>
              <a:rPr lang="ru-RU" sz="6400" dirty="0" smtClean="0"/>
              <a:t>майор полиции – </a:t>
            </a:r>
            <a:r>
              <a:rPr lang="en-US" sz="6400" dirty="0" smtClean="0"/>
              <a:t>12 850</a:t>
            </a:r>
            <a:r>
              <a:rPr lang="ru-RU" sz="6400" dirty="0" smtClean="0"/>
              <a:t> </a:t>
            </a:r>
            <a:r>
              <a:rPr lang="ru-RU" sz="6400" dirty="0" smtClean="0"/>
              <a:t>руб.</a:t>
            </a:r>
          </a:p>
          <a:p>
            <a:r>
              <a:rPr lang="ru-RU" sz="6400" dirty="0" smtClean="0"/>
              <a:t>подполковник полиции – </a:t>
            </a:r>
            <a:r>
              <a:rPr lang="en-US" sz="6400" dirty="0" smtClean="0"/>
              <a:t>13 408</a:t>
            </a:r>
            <a:r>
              <a:rPr lang="ru-RU" sz="6400" dirty="0" smtClean="0"/>
              <a:t> </a:t>
            </a:r>
            <a:r>
              <a:rPr lang="ru-RU" sz="6400" dirty="0" smtClean="0"/>
              <a:t>руб.</a:t>
            </a:r>
          </a:p>
          <a:p>
            <a:r>
              <a:rPr lang="ru-RU" sz="6400" dirty="0" smtClean="0"/>
              <a:t>полковник полиции – </a:t>
            </a:r>
            <a:r>
              <a:rPr lang="en-US" sz="6400" dirty="0" smtClean="0"/>
              <a:t>14 526</a:t>
            </a:r>
            <a:r>
              <a:rPr lang="ru-RU" sz="6400" dirty="0" smtClean="0"/>
              <a:t> </a:t>
            </a:r>
            <a:r>
              <a:rPr lang="ru-RU" sz="6400" dirty="0" smtClean="0"/>
              <a:t>руб</a:t>
            </a:r>
            <a:r>
              <a:rPr lang="ru-RU" sz="6400" dirty="0" smtClean="0"/>
              <a:t>.</a:t>
            </a:r>
            <a:endParaRPr lang="ru-RU" sz="6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857232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000" dirty="0" smtClean="0"/>
              <a:t>Основу денежного довольствия сотрудника вневедомственной охраны Росгвардии составляет оклад по замещаемой должности</a:t>
            </a:r>
          </a:p>
          <a:p>
            <a:pPr algn="ctr">
              <a:buNone/>
            </a:pPr>
            <a:r>
              <a:rPr lang="ru-RU" sz="2000" dirty="0" smtClean="0"/>
              <a:t> (от </a:t>
            </a:r>
            <a:r>
              <a:rPr lang="en-US" sz="2000" dirty="0" smtClean="0"/>
              <a:t>11</a:t>
            </a:r>
            <a:r>
              <a:rPr lang="ru-RU" sz="2000" dirty="0" smtClean="0"/>
              <a:t> 000 до 23 000 рублей)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290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Денежное довольствие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9373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 сумму денежного довольствия, ежемесячно выплачиваемого сотрудникам </a:t>
            </a:r>
            <a:r>
              <a:rPr lang="ru-RU" sz="2800" b="1" dirty="0" err="1" smtClean="0"/>
              <a:t>Росгвардии</a:t>
            </a:r>
            <a:r>
              <a:rPr lang="ru-RU" sz="2800" b="1" dirty="0" smtClean="0"/>
              <a:t>, входит процентная надбавка за выслугу лет в следующих размерах: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420888"/>
            <a:ext cx="4474840" cy="40339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от 2 до 5 лет - 10%</a:t>
            </a:r>
          </a:p>
          <a:p>
            <a:r>
              <a:rPr lang="ru-RU" sz="2800" dirty="0" smtClean="0"/>
              <a:t>от 5 до 10 лет - 15%</a:t>
            </a:r>
          </a:p>
          <a:p>
            <a:r>
              <a:rPr lang="ru-RU" sz="2800" dirty="0" smtClean="0"/>
              <a:t>от 10 до 15 лет - 20%</a:t>
            </a:r>
          </a:p>
          <a:p>
            <a:r>
              <a:rPr lang="ru-RU" sz="2800" dirty="0" smtClean="0"/>
              <a:t>от 15 до 20 лет - 25%</a:t>
            </a:r>
          </a:p>
          <a:p>
            <a:r>
              <a:rPr lang="ru-RU" sz="2800" dirty="0" smtClean="0"/>
              <a:t>от 20 до 25 лет - 30%</a:t>
            </a:r>
          </a:p>
          <a:p>
            <a:r>
              <a:rPr lang="ru-RU" sz="2800" dirty="0" smtClean="0"/>
              <a:t>от 25 лет и более - 40%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DSC_1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86058"/>
            <a:ext cx="381002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2852"/>
            <a:ext cx="8229600" cy="12561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Служба во вневедомственной охране </a:t>
            </a:r>
            <a:r>
              <a:rPr lang="ru-RU" b="1" dirty="0" err="1" smtClean="0"/>
              <a:t>Росгвардии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697144" cy="21602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Все сотрудники войск национальной гвардии  Российской Федерации подлежат обязательному государственному страхованию </a:t>
            </a:r>
            <a:endParaRPr lang="ru-RU" dirty="0"/>
          </a:p>
        </p:txBody>
      </p:sp>
      <p:pic>
        <p:nvPicPr>
          <p:cNvPr id="5" name="Рисунок 4" descr="DSC_1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500438"/>
            <a:ext cx="4357718" cy="290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575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Служба во вневедомственной охране </a:t>
            </a:r>
            <a:r>
              <a:rPr lang="ru-RU" b="1" dirty="0" err="1" smtClean="0"/>
              <a:t>Росгвардии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5365260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dirty="0" smtClean="0"/>
              <a:t>Сотрудникам </a:t>
            </a:r>
            <a:r>
              <a:rPr lang="ru-RU" sz="2600" dirty="0" err="1" smtClean="0"/>
              <a:t>Росгвардии</a:t>
            </a:r>
            <a:r>
              <a:rPr lang="ru-RU" sz="2600" dirty="0" smtClean="0"/>
              <a:t> предоставляются ежегодные оплачиваемые отпуска продолжительностью                                                 45 календарных дней. </a:t>
            </a:r>
          </a:p>
          <a:p>
            <a:pPr>
              <a:buNone/>
            </a:pPr>
            <a:r>
              <a:rPr lang="ru-RU" sz="2600" dirty="0" smtClean="0"/>
              <a:t>    При этом праздничные и нерабочие дни (но не более 10 дней) при определении длительности очередного ежегодного отпуска не учитываются!</a:t>
            </a:r>
            <a:endParaRPr lang="ru-RU" sz="2600" dirty="0"/>
          </a:p>
        </p:txBody>
      </p:sp>
      <p:pic>
        <p:nvPicPr>
          <p:cNvPr id="13313" name="Picture 1" descr="C:\Users\Public\Pictures\Sample Pictures\Крым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1"/>
            <a:ext cx="3350746" cy="2234528"/>
          </a:xfrm>
          <a:prstGeom prst="rect">
            <a:avLst/>
          </a:prstGeom>
          <a:noFill/>
        </p:spPr>
      </p:pic>
      <p:pic>
        <p:nvPicPr>
          <p:cNvPr id="13314" name="Picture 2" descr="C:\Users\Public\Pictures\Sample Pictures\Для презентации\0_78c55_1a80d2af_xxl.jpg"/>
          <p:cNvPicPr>
            <a:picLocks noChangeAspect="1" noChangeArrowheads="1"/>
          </p:cNvPicPr>
          <p:nvPr/>
        </p:nvPicPr>
        <p:blipFill>
          <a:blip r:embed="rId3" cstate="print"/>
          <a:srcRect t="2854" r="29167" b="22398"/>
          <a:stretch>
            <a:fillRect/>
          </a:stretch>
        </p:blipFill>
        <p:spPr bwMode="auto">
          <a:xfrm>
            <a:off x="5436096" y="4286256"/>
            <a:ext cx="3363520" cy="236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12561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Служба во вневедомственной охране </a:t>
            </a:r>
            <a:r>
              <a:rPr lang="ru-RU" b="1" dirty="0" err="1" smtClean="0"/>
              <a:t>Росгвардии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84784"/>
            <a:ext cx="4969848" cy="50874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Сотруднику, проходящему службу в районах Крайнего Севера, а также </a:t>
            </a:r>
            <a:r>
              <a:rPr lang="ru-RU" sz="2800" b="1" dirty="0" smtClean="0"/>
              <a:t>одному из членов его семьи </a:t>
            </a:r>
            <a:r>
              <a:rPr lang="ru-RU" sz="2800" b="1" dirty="0" smtClean="0"/>
              <a:t>ежегодно </a:t>
            </a:r>
            <a:r>
              <a:rPr lang="ru-RU" sz="2800" dirty="0" smtClean="0"/>
              <a:t>оплачивается </a:t>
            </a:r>
            <a:r>
              <a:rPr lang="ru-RU" sz="2800" dirty="0" smtClean="0"/>
              <a:t>стоимость проезда к месту проведения основного отпуска в пределах территории Российской Федерации и </a:t>
            </a:r>
            <a:r>
              <a:rPr lang="ru-RU" sz="2800" dirty="0" smtClean="0"/>
              <a:t>обратно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2289" name="Picture 1" descr="C:\Users\Public\Pictures\Sample Pictures\Для презентации\114050474_3368205_delovojturizm.jpg"/>
          <p:cNvPicPr>
            <a:picLocks noChangeAspect="1" noChangeArrowheads="1"/>
          </p:cNvPicPr>
          <p:nvPr/>
        </p:nvPicPr>
        <p:blipFill>
          <a:blip r:embed="rId2" cstate="print"/>
          <a:srcRect r="476" b="5714"/>
          <a:stretch>
            <a:fillRect/>
          </a:stretch>
        </p:blipFill>
        <p:spPr bwMode="auto">
          <a:xfrm>
            <a:off x="5405002" y="1484784"/>
            <a:ext cx="3338650" cy="2372844"/>
          </a:xfrm>
          <a:prstGeom prst="rect">
            <a:avLst/>
          </a:prstGeom>
          <a:noFill/>
        </p:spPr>
      </p:pic>
      <p:pic>
        <p:nvPicPr>
          <p:cNvPr id="12290" name="Picture 2" descr="C:\Users\Public\Pictures\Sample Pictures\Для презентации\photos_hyundai_sonata_front_light_2013071695311.jpg"/>
          <p:cNvPicPr>
            <a:picLocks noChangeAspect="1" noChangeArrowheads="1"/>
          </p:cNvPicPr>
          <p:nvPr/>
        </p:nvPicPr>
        <p:blipFill>
          <a:blip r:embed="rId3" cstate="print"/>
          <a:srcRect l="17118" r="18314" b="24862"/>
          <a:stretch>
            <a:fillRect/>
          </a:stretch>
        </p:blipFill>
        <p:spPr bwMode="auto">
          <a:xfrm>
            <a:off x="5436096" y="4214818"/>
            <a:ext cx="3329035" cy="2382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Служба во вневедомственной охране </a:t>
            </a:r>
            <a:r>
              <a:rPr lang="ru-RU" b="1" dirty="0" err="1" smtClean="0"/>
              <a:t>Росгвардии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Сотрудникам подразделений вневедомственной охраны Мурманской области за службу в районах Крайнего Севера установлено льготное исчисление выслуги лет </a:t>
            </a:r>
            <a:r>
              <a:rPr lang="ru-RU" b="1" dirty="0" smtClean="0">
                <a:solidFill>
                  <a:srgbClr val="0070C0"/>
                </a:solidFill>
              </a:rPr>
              <a:t>один год службы за полтора.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При выслуге 20 и более лет появляется право на пенсию по линии ВНГ России.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Служба во вневедомственной охране </a:t>
            </a:r>
            <a:r>
              <a:rPr lang="ru-RU" b="1" dirty="0" err="1" smtClean="0"/>
              <a:t>Росгвардии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628800"/>
            <a:ext cx="4320480" cy="5229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Сотрудники </a:t>
            </a:r>
            <a:r>
              <a:rPr lang="ru-RU" dirty="0" err="1" smtClean="0"/>
              <a:t>Росгвардии</a:t>
            </a:r>
            <a:r>
              <a:rPr lang="ru-RU" dirty="0" smtClean="0"/>
              <a:t>                         имеют право                         на бесплатное медицинское обслуживание                          (+ обеспечение лекарствами)                       в медицинских учреждениях системы                      МВД России</a:t>
            </a:r>
            <a:endParaRPr lang="ru-RU" dirty="0"/>
          </a:p>
        </p:txBody>
      </p:sp>
      <p:pic>
        <p:nvPicPr>
          <p:cNvPr id="10241" name="Picture 1" descr="C:\Users\Public\Pictures\Sample Pictures\Для презентации\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448590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199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Служба во вневедомственной охране </a:t>
            </a:r>
            <a:r>
              <a:rPr lang="ru-RU" b="1" dirty="0" err="1" smtClean="0"/>
              <a:t>Росгвардии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0440" y="1809328"/>
            <a:ext cx="493204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Сотрудники войск национальной гвардии Российской Федерации и члены их семей имеют право на санаторно-курортное лечение в санаториях, домах отдыха, пансионатах и на туристических базах </a:t>
            </a:r>
            <a:r>
              <a:rPr lang="ru-RU" dirty="0" smtClean="0"/>
              <a:t>Росгвардии </a:t>
            </a:r>
            <a:r>
              <a:rPr lang="ru-RU" dirty="0" smtClean="0"/>
              <a:t>(на льготных условиях оплаты).</a:t>
            </a:r>
            <a:endParaRPr lang="ru-RU" dirty="0"/>
          </a:p>
        </p:txBody>
      </p:sp>
      <p:pic>
        <p:nvPicPr>
          <p:cNvPr id="4" name="Рисунок 3" descr="Россия.jpg"/>
          <p:cNvPicPr>
            <a:picLocks noChangeAspect="1"/>
          </p:cNvPicPr>
          <p:nvPr/>
        </p:nvPicPr>
        <p:blipFill>
          <a:blip r:embed="rId2" cstate="print"/>
          <a:srcRect l="7476" r="18500" b="10801"/>
          <a:stretch>
            <a:fillRect/>
          </a:stretch>
        </p:blipFill>
        <p:spPr>
          <a:xfrm>
            <a:off x="467544" y="1556792"/>
            <a:ext cx="3611996" cy="2448272"/>
          </a:xfrm>
          <a:prstGeom prst="rect">
            <a:avLst/>
          </a:prstGeom>
        </p:spPr>
      </p:pic>
      <p:pic>
        <p:nvPicPr>
          <p:cNvPr id="5" name="Рисунок 4" descr="Солнечный.png"/>
          <p:cNvPicPr>
            <a:picLocks noChangeAspect="1"/>
          </p:cNvPicPr>
          <p:nvPr/>
        </p:nvPicPr>
        <p:blipFill>
          <a:blip r:embed="rId3" cstate="print"/>
          <a:srcRect l="2000" b="11608"/>
          <a:stretch>
            <a:fillRect/>
          </a:stretch>
        </p:blipFill>
        <p:spPr>
          <a:xfrm>
            <a:off x="467544" y="4172448"/>
            <a:ext cx="3600400" cy="2431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Есть такая профессия – Родину защищать!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643966" cy="165504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/>
              <a:t> Управление </a:t>
            </a:r>
            <a:r>
              <a:rPr lang="ru-RU" dirty="0" smtClean="0"/>
              <a:t>вневедомственной охраны войск национальной гвардии Российской Федерации по Мурманской области ежегодно проводит отбор кандидатов на обучение в военные образовательные организации высшего образования войск национальной гвардии Российской Федерации</a:t>
            </a:r>
            <a:endParaRPr lang="ru-RU" dirty="0"/>
          </a:p>
        </p:txBody>
      </p:sp>
      <p:pic>
        <p:nvPicPr>
          <p:cNvPr id="5" name="Рисунок 4" descr="DSC_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500438"/>
            <a:ext cx="4643470" cy="3087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SC_1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5214950"/>
            <a:ext cx="214314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_01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5143512"/>
            <a:ext cx="2286016" cy="151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_0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643446"/>
            <a:ext cx="2571768" cy="170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030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143380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42852"/>
            <a:ext cx="8445624" cy="837876"/>
          </a:xfrm>
        </p:spPr>
        <p:txBody>
          <a:bodyPr/>
          <a:lstStyle/>
          <a:p>
            <a:r>
              <a:rPr lang="ru-RU" b="1" dirty="0" smtClean="0"/>
              <a:t>Вневедомственная охрана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071546"/>
            <a:ext cx="7035124" cy="14933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С октября 1952 года в Мурманской области осуществляет свою деятельность вневедомственная охрана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Public\Pictures\Sample Pictures\Для презентации\ОВО - Отдел вневедомственной охраны [Converted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71546"/>
            <a:ext cx="1285884" cy="128588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3357562"/>
            <a:ext cx="2214578" cy="166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1" y="2571744"/>
            <a:ext cx="1952639" cy="146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2857496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003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14744" y="2428868"/>
            <a:ext cx="2593999" cy="194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Служба во вневедомственной охране </a:t>
            </a:r>
            <a:r>
              <a:rPr lang="ru-RU" sz="3600" b="1" dirty="0" err="1" smtClean="0"/>
              <a:t>Росгвардии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752528" cy="53732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При поступлении в высшие учебные заведения войск национальной гвардии Российской Федерации по подготовке специалистов вневедомственной охраны могут приниматься лица,                   не достигшие 18 лет (и старше), имеющие среднее образование</a:t>
            </a:r>
            <a:endParaRPr lang="ru-RU" sz="3400" dirty="0"/>
          </a:p>
        </p:txBody>
      </p:sp>
      <p:pic>
        <p:nvPicPr>
          <p:cNvPr id="6146" name="Picture 2" descr="C:\Users\Яроцкая\Pictures\1490888851_c5e48cdd59b9bb67ecdaf6887b9d15b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61714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229600" cy="10744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Образовательные организации высшего образования </a:t>
            </a:r>
            <a:r>
              <a:rPr lang="ru-RU" sz="2800" b="1" dirty="0" smtClean="0"/>
              <a:t>Росгвардии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501008"/>
            <a:ext cx="3600400" cy="2520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 Новосибирский военный институт имени генерала армии                                     И.К. Яковлева войск национальной гвардии Российской Федерации</a:t>
            </a:r>
            <a:endParaRPr lang="ru-RU" dirty="0"/>
          </a:p>
        </p:txBody>
      </p:sp>
      <p:pic>
        <p:nvPicPr>
          <p:cNvPr id="1026" name="Picture 2" descr="C:\Users\Яроцкая\Pictures\spvi-m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940789" cy="1584176"/>
          </a:xfrm>
          <a:prstGeom prst="rect">
            <a:avLst/>
          </a:prstGeom>
          <a:noFill/>
        </p:spPr>
      </p:pic>
      <p:pic>
        <p:nvPicPr>
          <p:cNvPr id="1027" name="Picture 3" descr="C:\Users\Яроцкая\Pictures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1021188" cy="136815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259632" y="1340768"/>
            <a:ext cx="3240360" cy="2880320"/>
          </a:xfrm>
          <a:prstGeom prst="rect">
            <a:avLst/>
          </a:prstGeom>
        </p:spPr>
        <p:txBody>
          <a:bodyPr vert="horz" anchor="t">
            <a:normAutofit fontScale="62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Санкт-Петербургский военный институт войск национальной гвардии Российской Федерации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652120" y="1412776"/>
            <a:ext cx="3312368" cy="2088232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Пермский военный институт войск национальной гвардии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700" dirty="0" smtClean="0"/>
              <a:t>     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Российской Федерации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</p:txBody>
      </p:sp>
      <p:pic>
        <p:nvPicPr>
          <p:cNvPr id="8" name="Picture 2" descr="C:\Users\Яроцкая\Pictures\Перм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340768"/>
            <a:ext cx="1368152" cy="1368152"/>
          </a:xfrm>
          <a:prstGeom prst="rect">
            <a:avLst/>
          </a:prstGeom>
          <a:noFill/>
        </p:spPr>
      </p:pic>
      <p:pic>
        <p:nvPicPr>
          <p:cNvPr id="9" name="Picture 3" descr="C:\Users\Яроцкая\Pictures\Сарато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1045296" cy="1584176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5724128" y="3573016"/>
            <a:ext cx="2952328" cy="2555776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Саратовский военный Краснознаменный институт войск национальной гвардии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88832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b="1" dirty="0" smtClean="0"/>
              <a:t>Санкт-Петербургский военный институт войск национальной гвардии Российской Федерации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8136904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6" name="Picture 2" descr="C:\Users\Яроцкая\Pictures\spvi-m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967289" cy="16288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2071678"/>
            <a:ext cx="8429684" cy="4500594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/>
          <a:p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000" b="1" u="sng" noProof="0" dirty="0" smtClean="0">
                <a:solidFill>
                  <a:srgbClr val="00B0F0"/>
                </a:solidFill>
              </a:rPr>
              <a:t>К</a:t>
            </a:r>
            <a:r>
              <a:rPr lang="ru-RU" sz="3000" b="1" u="sng" dirty="0" err="1" smtClean="0">
                <a:solidFill>
                  <a:srgbClr val="00B0F0"/>
                </a:solidFill>
              </a:rPr>
              <a:t>омандный</a:t>
            </a:r>
            <a:r>
              <a:rPr lang="ru-RU" sz="3000" b="1" u="sng" dirty="0" smtClean="0">
                <a:solidFill>
                  <a:srgbClr val="00B0F0"/>
                </a:solidFill>
              </a:rPr>
              <a:t> факультет</a:t>
            </a:r>
          </a:p>
          <a:p>
            <a:r>
              <a:rPr lang="ru-RU" sz="3000" b="1" dirty="0" smtClean="0"/>
              <a:t>40.05.01 «Правовое обеспечение национальной безопасности», </a:t>
            </a:r>
            <a:r>
              <a:rPr lang="ru-RU" sz="3000" dirty="0" smtClean="0"/>
              <a:t>срок обучения – 5 лет </a:t>
            </a:r>
          </a:p>
          <a:p>
            <a:r>
              <a:rPr lang="ru-RU" sz="3000" dirty="0" smtClean="0"/>
              <a:t>- Квалификация «Юрист»</a:t>
            </a:r>
          </a:p>
          <a:p>
            <a:r>
              <a:rPr lang="ru-RU" sz="3000" dirty="0" smtClean="0"/>
              <a:t> </a:t>
            </a:r>
          </a:p>
          <a:p>
            <a:r>
              <a:rPr lang="ru-RU" sz="3000" b="1" u="sng" dirty="0" smtClean="0">
                <a:solidFill>
                  <a:srgbClr val="00B0F0"/>
                </a:solidFill>
              </a:rPr>
              <a:t>Факультет морально-психологического обеспечения</a:t>
            </a:r>
          </a:p>
          <a:p>
            <a:r>
              <a:rPr lang="ru-RU" sz="3000" b="1" dirty="0" smtClean="0"/>
              <a:t>37.05.02 «Психология служебной деятельности», </a:t>
            </a:r>
            <a:r>
              <a:rPr lang="ru-RU" sz="3000" dirty="0" smtClean="0"/>
              <a:t>срок обучения – 5 лет </a:t>
            </a:r>
          </a:p>
          <a:p>
            <a:r>
              <a:rPr lang="ru-RU" sz="3000" dirty="0" smtClean="0"/>
              <a:t>- Квалификация «Психолог», специализация – «Морально-психологическое обеспечение служебной деятельности»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42918"/>
            <a:ext cx="7276228" cy="1721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Саратовский военный Краснознаменный институт войск национальной гвардии Российской Федерации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800" y="2286000"/>
            <a:ext cx="7103640" cy="2727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2051" name="Picture 3" descr="C:\Users\Яроцкая\Pictures\Сарато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1080120" cy="1636952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2786058"/>
            <a:ext cx="8280920" cy="230425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ru-RU" sz="3200" b="1" dirty="0" smtClean="0"/>
              <a:t>«Правовое обеспечение национальной безопасности»</a:t>
            </a:r>
            <a:r>
              <a:rPr lang="ru-RU" sz="3200" dirty="0" smtClean="0"/>
              <a:t>, квалификация «Специалист»,                      срок обучения - 5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7760"/>
            <a:ext cx="8388424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Пермский военный институт войск национальной гвардии Российской Федерации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00808"/>
            <a:ext cx="8858280" cy="4941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r>
              <a:rPr lang="ru-RU" sz="2000" b="1" u="sng" dirty="0" smtClean="0">
                <a:solidFill>
                  <a:srgbClr val="00B0F0"/>
                </a:solidFill>
              </a:rPr>
              <a:t>Факультет технического обеспечения</a:t>
            </a:r>
            <a:r>
              <a:rPr lang="ru-RU" sz="2000" u="sng" dirty="0" smtClean="0"/>
              <a:t>,</a:t>
            </a:r>
            <a:r>
              <a:rPr lang="ru-RU" sz="2000" dirty="0" smtClean="0"/>
              <a:t> срок обучения - 5 лет</a:t>
            </a:r>
          </a:p>
          <a:p>
            <a:pPr>
              <a:buNone/>
            </a:pPr>
            <a:r>
              <a:rPr lang="ru-RU" sz="2000" b="1" dirty="0" smtClean="0"/>
              <a:t>23.05.02 «Транспортные средства специального назначения»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-     квалификация – «Инженер», специализация – «Военные гусеничные и колесные машины»</a:t>
            </a:r>
          </a:p>
          <a:p>
            <a:pPr>
              <a:buNone/>
            </a:pPr>
            <a:r>
              <a:rPr lang="ru-RU" sz="2000" dirty="0" smtClean="0"/>
              <a:t> </a:t>
            </a:r>
            <a:r>
              <a:rPr lang="ru-RU" sz="2000" b="1" u="sng" dirty="0" smtClean="0">
                <a:solidFill>
                  <a:srgbClr val="00B0F0"/>
                </a:solidFill>
              </a:rPr>
              <a:t>Факультет артиллерийского вооружения</a:t>
            </a:r>
            <a:r>
              <a:rPr lang="ru-RU" sz="2000" u="sng" dirty="0" smtClean="0"/>
              <a:t>,</a:t>
            </a:r>
            <a:r>
              <a:rPr lang="ru-RU" sz="2000" dirty="0" smtClean="0"/>
              <a:t> срок обучения - 5 лет</a:t>
            </a:r>
          </a:p>
          <a:p>
            <a:pPr>
              <a:buNone/>
            </a:pPr>
            <a:r>
              <a:rPr lang="ru-RU" sz="2000" b="1" dirty="0" smtClean="0"/>
              <a:t>17.05.02 «Стрелково-пушечное, артиллерийское и ракетное оружие»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-     квалификация – «Инженер», специализация – «Эксплуатация вооружения и военной техники (по областям и видам)»</a:t>
            </a:r>
          </a:p>
          <a:p>
            <a:pPr>
              <a:buNone/>
            </a:pPr>
            <a:r>
              <a:rPr lang="ru-RU" sz="2000" dirty="0" smtClean="0"/>
              <a:t> </a:t>
            </a:r>
            <a:r>
              <a:rPr lang="ru-RU" sz="2000" b="1" u="sng" dirty="0" smtClean="0">
                <a:solidFill>
                  <a:srgbClr val="00B0F0"/>
                </a:solidFill>
              </a:rPr>
              <a:t>Факультет автоматизированных систем управления</a:t>
            </a:r>
            <a:r>
              <a:rPr lang="ru-RU" sz="2000" u="sng" dirty="0" smtClean="0"/>
              <a:t>,</a:t>
            </a:r>
            <a:r>
              <a:rPr lang="ru-RU" sz="2000" dirty="0" smtClean="0"/>
              <a:t> срок обучения - 5 лет</a:t>
            </a:r>
          </a:p>
          <a:p>
            <a:pPr>
              <a:buNone/>
            </a:pPr>
            <a:r>
              <a:rPr lang="ru-RU" sz="2000" b="1" dirty="0" smtClean="0"/>
              <a:t>11.05.02 «Специальные радиотехнические системы»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-     квалификация – «Инженер специальных радиотехнических систем», специализация – «Радиотехнические системы и комплексы охранного мониторинга».</a:t>
            </a:r>
          </a:p>
        </p:txBody>
      </p:sp>
      <p:pic>
        <p:nvPicPr>
          <p:cNvPr id="2050" name="Picture 2" descr="C:\Users\Яроцкая\Pictures\Перм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40160" cy="144016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1988840"/>
            <a:ext cx="9144000" cy="486916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800" y="157760"/>
            <a:ext cx="77152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Пермский военный институт войск национальной гвардии Российской Федерации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16832"/>
            <a:ext cx="8786842" cy="4941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09.05.01 «Применение и эксплуатация автоматизированных систем специального назначения»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-      квалификация – «Инженер», специализация – «Эксплуатация вычислительных машин, комплексов, систем и сетей специального назначения».</a:t>
            </a:r>
          </a:p>
          <a:p>
            <a:pPr>
              <a:buNone/>
            </a:pPr>
            <a:r>
              <a:rPr lang="ru-RU" sz="2000" dirty="0" smtClean="0"/>
              <a:t> </a:t>
            </a:r>
            <a:r>
              <a:rPr lang="ru-RU" sz="2000" b="1" u="sng" dirty="0" smtClean="0">
                <a:solidFill>
                  <a:srgbClr val="00B0F0"/>
                </a:solidFill>
              </a:rPr>
              <a:t>Факультет тыла</a:t>
            </a:r>
            <a:r>
              <a:rPr lang="ru-RU" sz="2000" b="1" dirty="0" smtClean="0"/>
              <a:t>, </a:t>
            </a:r>
            <a:r>
              <a:rPr lang="ru-RU" sz="2000" dirty="0" smtClean="0"/>
              <a:t>срок обучения - 5 лет</a:t>
            </a:r>
          </a:p>
          <a:p>
            <a:pPr>
              <a:buNone/>
            </a:pPr>
            <a:r>
              <a:rPr lang="ru-RU" sz="2000" b="1" dirty="0" smtClean="0"/>
              <a:t>56.05.01 «Тыловое обеспечение»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-      квалификация – «Специалист», специализация – «Тыловое обеспечение служебной деятельности».</a:t>
            </a:r>
          </a:p>
          <a:p>
            <a:pPr>
              <a:buNone/>
            </a:pPr>
            <a:r>
              <a:rPr lang="ru-RU" sz="2000" b="1" dirty="0" smtClean="0"/>
              <a:t> </a:t>
            </a:r>
            <a:r>
              <a:rPr lang="ru-RU" sz="2000" b="1" u="sng" dirty="0" smtClean="0">
                <a:solidFill>
                  <a:srgbClr val="00B0F0"/>
                </a:solidFill>
              </a:rPr>
              <a:t>Кинологический факультет</a:t>
            </a:r>
            <a:r>
              <a:rPr lang="ru-RU" sz="2000" u="sng" dirty="0" smtClean="0"/>
              <a:t>,</a:t>
            </a:r>
            <a:r>
              <a:rPr lang="ru-RU" sz="2000" b="1" dirty="0" smtClean="0"/>
              <a:t> </a:t>
            </a:r>
            <a:r>
              <a:rPr lang="ru-RU" sz="2000" dirty="0" smtClean="0"/>
              <a:t>срок обучения - 4 года</a:t>
            </a:r>
          </a:p>
          <a:p>
            <a:pPr>
              <a:buNone/>
            </a:pPr>
            <a:r>
              <a:rPr lang="ru-RU" sz="2000" b="1" dirty="0" smtClean="0"/>
              <a:t>06.03.01 «Биология»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-      квалификация – «Академический бакалавр», профиль подготовки «Кинология».</a:t>
            </a:r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2050" name="Picture 2" descr="C:\Users\Яроцкая\Pictures\Перм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47664" cy="154766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1988840"/>
            <a:ext cx="9144000" cy="486916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71480"/>
            <a:ext cx="7848872" cy="1633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Новосибирский военный институт имени генерала армии                                     И.К. Яковлева войск национальной гвардии Российской Федерации</a:t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786842" cy="44182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b="1" dirty="0" smtClean="0"/>
              <a:t>40.05.01 «Правовое обеспечение национальной безопасности»,</a:t>
            </a:r>
            <a:r>
              <a:rPr lang="ru-RU" dirty="0" smtClean="0"/>
              <a:t> срок  обучения  - 5  лет </a:t>
            </a:r>
          </a:p>
          <a:p>
            <a:pPr>
              <a:buNone/>
            </a:pPr>
            <a:r>
              <a:rPr lang="ru-RU" dirty="0" smtClean="0"/>
              <a:t>- квалификация  «Юрист»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45.05.01 «Перевод  и </a:t>
            </a:r>
            <a:r>
              <a:rPr lang="ru-RU" b="1" dirty="0" err="1" smtClean="0"/>
              <a:t>переводоведение</a:t>
            </a:r>
            <a:r>
              <a:rPr lang="ru-RU" b="1" dirty="0" smtClean="0"/>
              <a:t>»,</a:t>
            </a:r>
            <a:r>
              <a:rPr lang="ru-RU" dirty="0" smtClean="0"/>
              <a:t> срок обучения - 5 лет</a:t>
            </a:r>
          </a:p>
          <a:p>
            <a:pPr>
              <a:buNone/>
            </a:pPr>
            <a:r>
              <a:rPr lang="ru-RU" dirty="0" smtClean="0"/>
              <a:t>- квалификация «Лингвист-переводчик»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7" name="Picture 3" descr="C:\Users\Яроцкая\Pictures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368152" cy="1833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12968" cy="785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Перечень необходимых документов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-    </a:t>
            </a:r>
            <a:r>
              <a:rPr lang="ru-RU" sz="3400" dirty="0" smtClean="0"/>
              <a:t>заявление кандидата с просьбой о направлении на обучение в образовательную организацию ВНГ России</a:t>
            </a:r>
          </a:p>
          <a:p>
            <a:pPr>
              <a:buFontTx/>
              <a:buChar char="-"/>
            </a:pPr>
            <a:r>
              <a:rPr lang="ru-RU" sz="3400" dirty="0" smtClean="0"/>
              <a:t>согласие, выраженное в письменной форме, на обработку персональных данных гражданина в целях изучения возможности приема его на обучение</a:t>
            </a:r>
          </a:p>
          <a:p>
            <a:pPr>
              <a:buFontTx/>
              <a:buChar char="-"/>
            </a:pPr>
            <a:r>
              <a:rPr lang="ru-RU" sz="3400" dirty="0" smtClean="0"/>
              <a:t>собственноручно заполненная и подписанная анкета</a:t>
            </a:r>
          </a:p>
          <a:p>
            <a:pPr>
              <a:buNone/>
            </a:pPr>
            <a:r>
              <a:rPr lang="ru-RU" sz="3400" dirty="0" smtClean="0"/>
              <a:t>-    автобиография, собственноручно написанная кандидатом</a:t>
            </a:r>
          </a:p>
          <a:p>
            <a:pPr>
              <a:buFontTx/>
              <a:buChar char="-"/>
            </a:pPr>
            <a:r>
              <a:rPr lang="ru-RU" sz="3400" dirty="0" smtClean="0"/>
              <a:t>заключение военно-врачебной комиссии медико-санитарной части территориального органа МВД России о годности кандидата к обучению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12968" cy="785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Перечень необходимых документов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4006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-         </a:t>
            </a:r>
            <a:r>
              <a:rPr lang="ru-RU" sz="6200" dirty="0" smtClean="0"/>
              <a:t>согласие кандидата и одного из представителей кандидата, выраженное в письменной форме, на проведение платного анализа для выявления употребления без назначения врача наркотических средств и психотропных веществ</a:t>
            </a:r>
          </a:p>
          <a:p>
            <a:pPr>
              <a:buNone/>
            </a:pPr>
            <a:r>
              <a:rPr lang="ru-RU" sz="6200" dirty="0" smtClean="0"/>
              <a:t>-     характеристика на кандидата из образовательной организации</a:t>
            </a:r>
          </a:p>
          <a:p>
            <a:pPr>
              <a:buNone/>
            </a:pPr>
            <a:r>
              <a:rPr lang="ru-RU" sz="6200" dirty="0" smtClean="0"/>
              <a:t>-     справка образовательной организации о фактическом прохождении обучения кандидата</a:t>
            </a:r>
          </a:p>
          <a:p>
            <a:pPr>
              <a:buNone/>
            </a:pPr>
            <a:r>
              <a:rPr lang="ru-RU" sz="6200" dirty="0" smtClean="0"/>
              <a:t>-     выписка оценок за первое полугодие из образовательной организации, которое заканчивает кандидат</a:t>
            </a:r>
          </a:p>
          <a:p>
            <a:pPr>
              <a:buNone/>
            </a:pPr>
            <a:r>
              <a:rPr lang="ru-RU" sz="6200" dirty="0" smtClean="0"/>
              <a:t>-     копии : паспорта; свидетельства о рождении; документов воинского учета (для военнообязанных); свидетельств о государственной регистрации актов гражданского состояния; документов об образовании;  ИНН; </a:t>
            </a:r>
            <a:r>
              <a:rPr lang="ru-RU" sz="6200" dirty="0" err="1" smtClean="0"/>
              <a:t>снилс</a:t>
            </a:r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-     документы, подтверждающие особое право (права) кандидата на поступление в образовательную организацию высшего образования МВД России;</a:t>
            </a:r>
          </a:p>
          <a:p>
            <a:pPr>
              <a:buNone/>
            </a:pPr>
            <a:r>
              <a:rPr lang="ru-RU" sz="6200" dirty="0" smtClean="0"/>
              <a:t>-     документы, свидетельствующие об индивидуальных достижениях. </a:t>
            </a:r>
          </a:p>
          <a:p>
            <a:endParaRPr lang="ru-RU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Контактные телефоны: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г. Мурманск: 8 (8152) 47-68-91, 47-66-60</a:t>
            </a:r>
          </a:p>
          <a:p>
            <a:r>
              <a:rPr lang="ru-RU" dirty="0" smtClean="0"/>
              <a:t>г. Кола: 8 (81553) 3-24-05</a:t>
            </a:r>
          </a:p>
          <a:p>
            <a:r>
              <a:rPr lang="ru-RU" dirty="0" smtClean="0"/>
              <a:t>г. Оленегорск: 8 (81552) 5-87-77</a:t>
            </a:r>
          </a:p>
          <a:p>
            <a:r>
              <a:rPr lang="ru-RU" dirty="0" smtClean="0"/>
              <a:t>г. Мончегорск: 8 (81536) 7-31-05</a:t>
            </a:r>
          </a:p>
          <a:p>
            <a:r>
              <a:rPr lang="ru-RU" dirty="0" smtClean="0"/>
              <a:t>г. Апатиты: 8 (81555) 6-31-17, 6-19-03</a:t>
            </a:r>
          </a:p>
          <a:p>
            <a:r>
              <a:rPr lang="ru-RU" dirty="0" smtClean="0"/>
              <a:t>г. Кандалакша: 8 (81533) 9-50-73,</a:t>
            </a:r>
          </a:p>
          <a:p>
            <a:pPr marL="64008" indent="0">
              <a:buNone/>
            </a:pPr>
            <a:r>
              <a:rPr lang="ru-RU" dirty="0"/>
              <a:t> </a:t>
            </a:r>
            <a:r>
              <a:rPr lang="ru-RU" dirty="0" smtClean="0"/>
              <a:t>   9-24-02, 9-33-54</a:t>
            </a:r>
          </a:p>
          <a:p>
            <a:r>
              <a:rPr lang="ru-RU" dirty="0" smtClean="0"/>
              <a:t>г. Заполярный: 8-921-281-96-70</a:t>
            </a:r>
          </a:p>
          <a:p>
            <a:r>
              <a:rPr lang="ru-RU" dirty="0" smtClean="0"/>
              <a:t>г. Североморск: 8 (81537) 5-11-47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73274"/>
          </a:xfrm>
        </p:spPr>
        <p:txBody>
          <a:bodyPr/>
          <a:lstStyle/>
          <a:p>
            <a:r>
              <a:rPr lang="ru-RU" b="1" dirty="0" smtClean="0"/>
              <a:t>Вневедомственная охрана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13384"/>
            <a:ext cx="8858280" cy="240136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700" dirty="0" smtClean="0"/>
              <a:t>Активно ведется борьба с уличной преступностью, охраняются административные здания, банки, узлы связи, ведущие промышленные предприятия региона, оказывается содействие в охране общественного порядка, обеспечивается охрана квартир и   имущества граждан.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DSC_0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786191"/>
            <a:ext cx="4143404" cy="276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ublic\Pictures\Sample Pictures\Для презентац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2870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7524328" cy="223224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Вневедомственная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охрана Мурманской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области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979712" y="4365104"/>
            <a:ext cx="5400600" cy="2232248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Нам нужны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хорошие специалисты!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76056" y="2492896"/>
            <a:ext cx="4824536" cy="1584176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Мы ждём вас!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1266"/>
          </a:xfrm>
        </p:spPr>
        <p:txBody>
          <a:bodyPr/>
          <a:lstStyle/>
          <a:p>
            <a:pPr algn="ctr"/>
            <a:r>
              <a:rPr lang="ru-RU" b="1" dirty="0" err="1" smtClean="0"/>
              <a:t>Росгвардия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820472" cy="259114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В</a:t>
            </a:r>
            <a:r>
              <a:rPr lang="ru-RU" sz="2800" dirty="0" smtClean="0"/>
              <a:t> апреле 2016 года в соответствии с Указом Президента Российской Федерации от                        5 апреля 2016 года № 157 «Вопросы Федеральной службы войск национальной гвардии Российской Федерации» вневедомственная </a:t>
            </a:r>
            <a:r>
              <a:rPr lang="ru-RU" sz="2800" dirty="0" smtClean="0"/>
              <a:t>охрана, ОМОН, СОБР, лицензионно-разрешительная работа, АОСН вошли </a:t>
            </a:r>
            <a:r>
              <a:rPr lang="ru-RU" sz="2800" dirty="0" smtClean="0"/>
              <a:t>в структуру нового ведомства - </a:t>
            </a:r>
            <a:r>
              <a:rPr lang="ru-RU" sz="2800" b="1" dirty="0" smtClean="0">
                <a:solidFill>
                  <a:srgbClr val="0070C0"/>
                </a:solidFill>
              </a:rPr>
              <a:t>Росгвардии.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DSC_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929198"/>
            <a:ext cx="2464610" cy="1643073"/>
          </a:xfrm>
          <a:prstGeom prst="rect">
            <a:avLst/>
          </a:prstGeom>
        </p:spPr>
      </p:pic>
      <p:pic>
        <p:nvPicPr>
          <p:cNvPr id="7" name="Рисунок 6" descr="DSC_1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4929198"/>
            <a:ext cx="2464611" cy="1643074"/>
          </a:xfrm>
          <a:prstGeom prst="rect">
            <a:avLst/>
          </a:prstGeom>
        </p:spPr>
      </p:pic>
      <p:pic>
        <p:nvPicPr>
          <p:cNvPr id="8" name="Рисунок 7" descr="DSC_17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43314"/>
            <a:ext cx="2357454" cy="1571636"/>
          </a:xfrm>
          <a:prstGeom prst="rect">
            <a:avLst/>
          </a:prstGeom>
        </p:spPr>
      </p:pic>
      <p:pic>
        <p:nvPicPr>
          <p:cNvPr id="9" name="Рисунок 8" descr="DSC_13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1967" y="3571876"/>
            <a:ext cx="257176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287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Вневедомственная охрана Мурманской области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58204" cy="22299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опыт работы - 65 лет</a:t>
            </a:r>
          </a:p>
          <a:p>
            <a:pPr algn="just"/>
            <a:r>
              <a:rPr lang="ru-RU" dirty="0" smtClean="0"/>
              <a:t>на службе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вооруженные </a:t>
            </a:r>
            <a:r>
              <a:rPr lang="ru-RU" dirty="0" smtClean="0"/>
              <a:t>и образцово экипированные сотрудники Росгвардии, прошедшие специальную подготовку</a:t>
            </a:r>
          </a:p>
          <a:p>
            <a:pPr algn="just"/>
            <a:r>
              <a:rPr lang="ru-RU" dirty="0" smtClean="0"/>
              <a:t>обеспечивает оперативное прибытие групп </a:t>
            </a:r>
            <a:r>
              <a:rPr lang="ru-RU" dirty="0" smtClean="0"/>
              <a:t>задержания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 smtClean="0"/>
              <a:t>место происшествия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DSC_1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714752"/>
            <a:ext cx="3857652" cy="2892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DSC_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5238763"/>
            <a:ext cx="2071702" cy="1381135"/>
          </a:xfrm>
          <a:prstGeom prst="rect">
            <a:avLst/>
          </a:prstGeom>
        </p:spPr>
      </p:pic>
      <p:pic>
        <p:nvPicPr>
          <p:cNvPr id="11" name="Рисунок 10" descr="DSC_1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928934"/>
            <a:ext cx="2143140" cy="1428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/>
              <a:t>Вневедомственная охрана Мурманской </a:t>
            </a:r>
            <a:r>
              <a:rPr lang="ru-RU" sz="2200" b="1" dirty="0" smtClean="0"/>
              <a:t>области – сложный «механизм» состоящий из специалистов различных </a:t>
            </a:r>
            <a:r>
              <a:rPr lang="ru-RU" sz="2200" b="1" dirty="0" smtClean="0"/>
              <a:t>профессиональных навыков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571612"/>
            <a:ext cx="4500594" cy="4786346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Центр оперативного управления и пульты централизованного наблюдения, принимающие сигналы «Тревога» с охраняемых объектов</a:t>
            </a:r>
          </a:p>
          <a:p>
            <a:r>
              <a:rPr lang="ru-RU" sz="1900" dirty="0" smtClean="0"/>
              <a:t>Строевые подразделения, обеспечивающие охрану объектов и незамедлительное реагирование на сигналы «Тревога»</a:t>
            </a:r>
          </a:p>
          <a:p>
            <a:r>
              <a:rPr lang="ru-RU" sz="1900" dirty="0" smtClean="0"/>
              <a:t>Подразделения, занимающиеся внедрением новых технических средств охраны, обследованием объектов на предмет антитеррористической защищенности</a:t>
            </a:r>
          </a:p>
          <a:p>
            <a:r>
              <a:rPr lang="ru-RU" sz="1900" dirty="0" smtClean="0"/>
              <a:t>Специалисты кадровых подразделений, аналитики, юристы, специалисты по вооружению, психологи и др.</a:t>
            </a:r>
            <a:endParaRPr lang="ru-RU" sz="19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DSC_2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1643050"/>
            <a:ext cx="2143140" cy="1428760"/>
          </a:xfrm>
          <a:prstGeom prst="rect">
            <a:avLst/>
          </a:prstGeom>
        </p:spPr>
      </p:pic>
      <p:pic>
        <p:nvPicPr>
          <p:cNvPr id="9" name="Рисунок 8" descr="DSC_23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285860"/>
            <a:ext cx="2000264" cy="1500489"/>
          </a:xfrm>
          <a:prstGeom prst="rect">
            <a:avLst/>
          </a:prstGeom>
        </p:spPr>
      </p:pic>
      <p:pic>
        <p:nvPicPr>
          <p:cNvPr id="13" name="Рисунок 12" descr="DSC_12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3500438"/>
            <a:ext cx="2071702" cy="1381135"/>
          </a:xfrm>
          <a:prstGeom prst="rect">
            <a:avLst/>
          </a:prstGeom>
        </p:spPr>
      </p:pic>
      <p:pic>
        <p:nvPicPr>
          <p:cNvPr id="12" name="Рисунок 11" descr="DSC_06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572008"/>
            <a:ext cx="204141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Служба во вневедомственной охране </a:t>
            </a:r>
            <a:r>
              <a:rPr lang="ru-RU" b="1" dirty="0" err="1" smtClean="0"/>
              <a:t>Росгвардии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84784"/>
            <a:ext cx="4908060" cy="5040560"/>
          </a:xfrm>
        </p:spPr>
        <p:txBody>
          <a:bodyPr>
            <a:noAutofit/>
          </a:bodyPr>
          <a:lstStyle/>
          <a:p>
            <a:r>
              <a:rPr lang="ru-RU" sz="2200" dirty="0" smtClean="0"/>
              <a:t>Сотрудники вневедомственной охраны Мурманской области имеют форменную одежду установленного образца. </a:t>
            </a:r>
          </a:p>
          <a:p>
            <a:r>
              <a:rPr lang="ru-RU" sz="2200" dirty="0" smtClean="0"/>
              <a:t>Получают служебные удостоверения и жетоны                      с личным номером. </a:t>
            </a:r>
          </a:p>
          <a:p>
            <a:r>
              <a:rPr lang="ru-RU" sz="2200" dirty="0" smtClean="0"/>
              <a:t>После прохождения подготовки они имеют право на постоянное ношение и хранение табельного огнестрельного оружия и специальных средств.</a:t>
            </a:r>
            <a:endParaRPr lang="ru-RU" sz="2200" dirty="0"/>
          </a:p>
        </p:txBody>
      </p:sp>
      <p:pic>
        <p:nvPicPr>
          <p:cNvPr id="6" name="Рисунок 5" descr="DSC_1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714488"/>
            <a:ext cx="323852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229600" cy="12704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Служба во вневедомственной охране </a:t>
            </a:r>
            <a:r>
              <a:rPr lang="ru-RU" b="1" dirty="0" err="1" smtClean="0"/>
              <a:t>Росгвардии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5229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400" dirty="0" smtClean="0"/>
              <a:t>     </a:t>
            </a:r>
            <a:r>
              <a:rPr lang="ru-RU" sz="3400" b="1" dirty="0" smtClean="0"/>
              <a:t>Имеют право поступать на службу: </a:t>
            </a:r>
            <a:endParaRPr lang="ru-RU" sz="800" b="1" dirty="0" smtClean="0"/>
          </a:p>
          <a:p>
            <a:pPr algn="just">
              <a:buNone/>
            </a:pPr>
            <a:endParaRPr lang="ru-RU" sz="1200" b="1" dirty="0" smtClean="0"/>
          </a:p>
          <a:p>
            <a:pPr algn="just"/>
            <a:r>
              <a:rPr lang="ru-RU" sz="3400" dirty="0" smtClean="0"/>
              <a:t>граждане Российской Федерации </a:t>
            </a:r>
            <a:r>
              <a:rPr lang="ru-RU" sz="3400" b="1" dirty="0" smtClean="0"/>
              <a:t>не моложе 18 и не старше </a:t>
            </a:r>
            <a:r>
              <a:rPr lang="en-US" sz="3400" b="1" dirty="0" smtClean="0"/>
              <a:t>40</a:t>
            </a:r>
            <a:r>
              <a:rPr lang="ru-RU" sz="3400" b="1" dirty="0" smtClean="0"/>
              <a:t> </a:t>
            </a:r>
            <a:r>
              <a:rPr lang="ru-RU" sz="3400" b="1" dirty="0" smtClean="0"/>
              <a:t>лет</a:t>
            </a:r>
            <a:r>
              <a:rPr lang="ru-RU" sz="3400" dirty="0" smtClean="0"/>
              <a:t>, имеющие образование не ниже среднего (при назначении на офицерские должности - среднее специальное или высшее образование);</a:t>
            </a:r>
          </a:p>
          <a:p>
            <a:pPr algn="just"/>
            <a:r>
              <a:rPr lang="ru-RU" sz="3400" dirty="0" smtClean="0"/>
              <a:t>не имеющие судимости;</a:t>
            </a:r>
          </a:p>
          <a:p>
            <a:pPr algn="just"/>
            <a:r>
              <a:rPr lang="ru-RU" sz="3400" dirty="0" smtClean="0"/>
              <a:t>положительно характеризующиеся по месту работы и жительства;</a:t>
            </a:r>
          </a:p>
          <a:p>
            <a:pPr algn="just"/>
            <a:r>
              <a:rPr lang="ru-RU" sz="3400" dirty="0" smtClean="0"/>
              <a:t>способные по своим личным и деловым качествам, физической подготовке и состоянию здоровья выполнять служебные обязанности сотрудника </a:t>
            </a:r>
            <a:r>
              <a:rPr lang="ru-RU" sz="3400" dirty="0" err="1" smtClean="0"/>
              <a:t>Росгвардии</a:t>
            </a:r>
            <a:r>
              <a:rPr lang="ru-RU" sz="3400" dirty="0" smtClean="0"/>
              <a:t>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704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Служба во вневедомственной охране </a:t>
            </a:r>
            <a:r>
              <a:rPr lang="ru-RU" b="1" dirty="0" err="1" smtClean="0"/>
              <a:t>Росгвардии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484784"/>
            <a:ext cx="5904656" cy="5373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При положительном решении вопроса о приеме на службу кандидат назначается </a:t>
            </a:r>
            <a:r>
              <a:rPr lang="ru-RU" sz="2800" b="1" dirty="0" smtClean="0"/>
              <a:t>стажером</a:t>
            </a:r>
            <a:r>
              <a:rPr lang="ru-RU" sz="2800" dirty="0" smtClean="0"/>
              <a:t> по должности с испытательным сроком                             </a:t>
            </a:r>
            <a:r>
              <a:rPr lang="ru-RU" sz="2800" b="1" dirty="0" smtClean="0"/>
              <a:t>от 3 до 6 месяцев, </a:t>
            </a:r>
            <a:r>
              <a:rPr lang="ru-RU" sz="2800" dirty="0" smtClean="0"/>
              <a:t>после чего происходит назначение на должность «полицейского». </a:t>
            </a:r>
          </a:p>
          <a:p>
            <a:pPr>
              <a:buNone/>
            </a:pPr>
            <a:r>
              <a:rPr lang="ru-RU" sz="2800" b="1" dirty="0" smtClean="0"/>
              <a:t>    </a:t>
            </a:r>
            <a:r>
              <a:rPr lang="ru-RU" sz="2400" b="1" i="1" dirty="0" smtClean="0">
                <a:solidFill>
                  <a:schemeClr val="accent2"/>
                </a:solidFill>
              </a:rPr>
              <a:t>Стажер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по должности «полицейский» получает денежное довольствие  </a:t>
            </a:r>
            <a:r>
              <a:rPr lang="ru-RU" sz="2400" b="1" i="1" dirty="0" smtClean="0">
                <a:solidFill>
                  <a:schemeClr val="accent2"/>
                </a:solidFill>
              </a:rPr>
              <a:t>от </a:t>
            </a:r>
            <a:r>
              <a:rPr lang="en-US" sz="2400" b="1" i="1" dirty="0" smtClean="0">
                <a:solidFill>
                  <a:schemeClr val="accent2"/>
                </a:solidFill>
              </a:rPr>
              <a:t>2</a:t>
            </a:r>
            <a:r>
              <a:rPr lang="ru-RU" sz="2400" b="1" i="1" dirty="0" smtClean="0">
                <a:solidFill>
                  <a:schemeClr val="accent2"/>
                </a:solidFill>
              </a:rPr>
              <a:t>5 </a:t>
            </a:r>
            <a:r>
              <a:rPr lang="ru-RU" sz="2400" b="1" i="1" dirty="0" smtClean="0">
                <a:solidFill>
                  <a:schemeClr val="accent2"/>
                </a:solidFill>
              </a:rPr>
              <a:t>000 </a:t>
            </a:r>
            <a:r>
              <a:rPr lang="ru-RU" sz="2400" b="1" i="1" dirty="0" smtClean="0">
                <a:solidFill>
                  <a:schemeClr val="accent2"/>
                </a:solidFill>
              </a:rPr>
              <a:t>рублей</a:t>
            </a:r>
            <a:r>
              <a:rPr lang="ru-RU" sz="2400" i="1" dirty="0" smtClean="0">
                <a:solidFill>
                  <a:schemeClr val="accent2"/>
                </a:solidFill>
              </a:rPr>
              <a:t>,</a:t>
            </a:r>
            <a:r>
              <a:rPr lang="ru-RU" sz="2400" i="1" dirty="0" smtClean="0"/>
              <a:t> в зависимости от должностного оклада и наличия северных надбавок.</a:t>
            </a:r>
            <a:endParaRPr lang="ru-RU" sz="2400" i="1" dirty="0"/>
          </a:p>
        </p:txBody>
      </p:sp>
      <p:pic>
        <p:nvPicPr>
          <p:cNvPr id="6" name="Рисунок 5" descr="DSC_2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643050"/>
            <a:ext cx="3321867" cy="2214578"/>
          </a:xfrm>
          <a:prstGeom prst="rect">
            <a:avLst/>
          </a:prstGeom>
        </p:spPr>
      </p:pic>
      <p:pic>
        <p:nvPicPr>
          <p:cNvPr id="8" name="Рисунок 7" descr="IMG_9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143380"/>
            <a:ext cx="3321867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476</TotalTime>
  <Words>1369</Words>
  <Application>Microsoft Office PowerPoint</Application>
  <PresentationFormat>Экран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Яркая</vt:lpstr>
      <vt:lpstr>Федеральная служба войск национальной гвардии Российской Федерации</vt:lpstr>
      <vt:lpstr>Вневедомственная охрана</vt:lpstr>
      <vt:lpstr>Вневедомственная охрана</vt:lpstr>
      <vt:lpstr>Росгвардия</vt:lpstr>
      <vt:lpstr>Вневедомственная охрана Мурманской области</vt:lpstr>
      <vt:lpstr>Вневедомственная охрана Мурманской области – сложный «механизм» состоящий из специалистов различных профессиональных навыков</vt:lpstr>
      <vt:lpstr>Служба во вневедомственной охране Росгвардии</vt:lpstr>
      <vt:lpstr>Служба во вневедомственной охране Росгвардии</vt:lpstr>
      <vt:lpstr>Служба во вневедомственной охране Росгвардии</vt:lpstr>
      <vt:lpstr>Служба во вневедомственной охране Росгвардии</vt:lpstr>
      <vt:lpstr>Сотрудникам Росгвардии за имеющиеся специальные звания выплачиваются оклады:</vt:lpstr>
      <vt:lpstr>В сумму денежного довольствия, ежемесячно выплачиваемого сотрудникам Росгвардии, входит процентная надбавка за выслугу лет в следующих размерах:</vt:lpstr>
      <vt:lpstr>Служба во вневедомственной охране Росгвардии</vt:lpstr>
      <vt:lpstr>Служба во вневедомственной охране Росгвардии</vt:lpstr>
      <vt:lpstr>Служба во вневедомственной охране Росгвардии</vt:lpstr>
      <vt:lpstr>Служба во вневедомственной охране Росгвардии</vt:lpstr>
      <vt:lpstr>Служба во вневедомственной охране Росгвардии</vt:lpstr>
      <vt:lpstr>Служба во вневедомственной охране Росгвардии</vt:lpstr>
      <vt:lpstr>Есть такая профессия – Родину защищать!</vt:lpstr>
      <vt:lpstr>Служба во вневедомственной охране Росгвардии</vt:lpstr>
      <vt:lpstr>Образовательные организации высшего образования Росгвардии</vt:lpstr>
      <vt:lpstr> Санкт-Петербургский военный институт войск национальной гвардии Российской Федерации</vt:lpstr>
      <vt:lpstr> Саратовский военный Краснознаменный институт войск национальной гвардии Российской Федерации</vt:lpstr>
      <vt:lpstr>Пермский военный институт войск национальной гвардии Российской Федерации</vt:lpstr>
      <vt:lpstr>Пермский военный институт войск национальной гвардии Российской Федерации</vt:lpstr>
      <vt:lpstr>Новосибирский военный институт имени генерала армии                                     И.К. Яковлева войск национальной гвардии Российской Федерации </vt:lpstr>
      <vt:lpstr>Перечень необходимых документов</vt:lpstr>
      <vt:lpstr>Перечень необходимых документов</vt:lpstr>
      <vt:lpstr>Контактные телефоны: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войск национальной гвардии Российской Федерации</dc:title>
  <dc:creator>Яроцкая</dc:creator>
  <cp:lastModifiedBy>Андрей</cp:lastModifiedBy>
  <cp:revision>111</cp:revision>
  <dcterms:created xsi:type="dcterms:W3CDTF">2017-09-01T07:23:01Z</dcterms:created>
  <dcterms:modified xsi:type="dcterms:W3CDTF">2020-11-07T20:11:25Z</dcterms:modified>
</cp:coreProperties>
</file>