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0EDD9-D24E-4705-8094-B450E5A16ED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9AEF9-7963-4A68-A4AE-3954E3F2C3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777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9AEF9-7963-4A68-A4AE-3954E3F2C34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9AEF9-7963-4A68-A4AE-3954E3F2C34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9AEF9-7963-4A68-A4AE-3954E3F2C34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consultantplus://offline/ref=283BF3BDF9F6A88D87E57F7928981C004B7F5015912DE209F4BB811E9B5FC59DDB865257B270E841E096117A2371C63E60C94F3FF5F0AB311Bv3I" TargetMode="External"/><Relationship Id="rId4" Type="http://schemas.openxmlformats.org/officeDocument/2006/relationships/hyperlink" Target="consultantplus://offline/ref=283BF3BDF9F6A88D87E57F7928981C004A7D59129722E209F4BB811E9B5FC59DDB865255B27BBE13A1C8482A673ACB367ED54F371Ev2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4"/>
          <p:cNvSpPr txBox="1">
            <a:spLocks/>
          </p:cNvSpPr>
          <p:nvPr/>
        </p:nvSpPr>
        <p:spPr>
          <a:xfrm>
            <a:off x="214282" y="-24"/>
            <a:ext cx="8786874" cy="3571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СОВЕРШАТЬ </a:t>
            </a:r>
            <a:r>
              <a:rPr kumimoji="0" lang="ru-RU" sz="20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БЕЗОПАСНЫЕ ПОКУПКИ В ИНТЕРНЕТЕ*</a:t>
            </a:r>
            <a:endParaRPr kumimoji="0" lang="ru-RU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14246"/>
            <a:ext cx="47934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 выбрали товар в Интернет – магазине: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43174" y="785794"/>
            <a:ext cx="6429388" cy="14287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Добросовестный продавец никогда не будет прятать информацию о себе, скрывать отзывы о своей деятельности и о реализуемых товарах. Ознакомьтесь с ними.</a:t>
            </a:r>
          </a:p>
          <a:p>
            <a:pPr lvl="0"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сайте (или по запросу) должны быть представлены  сведения о полном фирменном наименовании продавца (изготовителя</a:t>
            </a:r>
            <a:r>
              <a:rPr lang="ru-RU" sz="1500" smtClean="0">
                <a:latin typeface="Times New Roman" pitchFamily="18" charset="0"/>
                <a:cs typeface="Times New Roman" pitchFamily="18" charset="0"/>
              </a:rPr>
              <a:t>), об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адресе (месте нахождения).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85984" y="2307423"/>
            <a:ext cx="6786578" cy="12144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Продавец обязан раскрыть потребителю информацию об основных потребительских свойствах товара, о месте его изготовления, о цене и об условиях его приобретения, о доставке, сроке службы, сроке годности и гарантийном сроке, о порядке оплаты товара, а также о сроке, в течение которого действует предложение о заключении договора.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28794" y="3593307"/>
            <a:ext cx="7143768" cy="11430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Посмотрите цену данного товара у производителя или в зарубежных магазинах.</a:t>
            </a:r>
          </a:p>
          <a:p>
            <a:pPr lvl="0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Сравните цену на данный товар у других продавцов, возможно Вы найдете дешевле. </a:t>
            </a:r>
          </a:p>
          <a:p>
            <a:pPr lvl="0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Просмотрите описание и фотографии товара на официальном сайте, возможно он будет выглядеть иначе.</a:t>
            </a:r>
            <a:endParaRPr lang="ru-RU" sz="15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44" y="2307423"/>
            <a:ext cx="2000264" cy="121444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Посмотрите описание товара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44" y="785794"/>
            <a:ext cx="2428892" cy="14287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Ознакомьтесь с отзывами на товар и изучите репутацию продавца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2844" y="3593307"/>
            <a:ext cx="1714512" cy="1143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Сравните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цену</a:t>
            </a:r>
          </a:p>
        </p:txBody>
      </p:sp>
      <p:pic>
        <p:nvPicPr>
          <p:cNvPr id="15" name="Picture 5" descr="Картинки по запросу человечки для презентации с лупой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3929066"/>
            <a:ext cx="928694" cy="835825"/>
          </a:xfrm>
          <a:prstGeom prst="rect">
            <a:avLst/>
          </a:prstGeom>
          <a:noFill/>
        </p:spPr>
      </p:pic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42844" y="6161150"/>
            <a:ext cx="885831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Продажа</a:t>
            </a:r>
            <a:r>
              <a:rPr kumimoji="0" lang="ru-RU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товаров дистанционным способом, в том числе через Интернет, на территории Российской Федерации регламентируется положениями Гражданского кодекса </a:t>
            </a:r>
            <a:r>
              <a:rPr lang="ru-RU" sz="1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РФ, Закона РФ от 07.02.1992 № 2300-1 «О защите прав потребителей» и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Правилами продажи товаров дистанционным способом, утвержденными постановлением Правительства РФ от 27.09.2007 № 612.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2844" y="4786322"/>
            <a:ext cx="8858312" cy="12858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БУДТЕ БДИТЕЛЬНЫ ПРИ ПОКУПКЕ ТОВАРА ЧЕРЕЗ ИНТЕРНЕТ ПОСРЕДСТВОМ БАНКОВСКОЙ КАРТЫ!</a:t>
            </a:r>
          </a:p>
          <a:p>
            <a:pPr lvl="0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Никому не говорите ваш 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ПИН-код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код проверки подлинности карты (CVV2/CVC2/ППК2) – последние три цифры на ее оборотной стороне. Даже сотрудники банка не вправе требовать от Вас эти данные. Если кто-либо пытается их узнать, будьте уверены – это мошенник.</a:t>
            </a:r>
          </a:p>
        </p:txBody>
      </p:sp>
      <p:sp>
        <p:nvSpPr>
          <p:cNvPr id="13" name="TextBox 55"/>
          <p:cNvSpPr txBox="1">
            <a:spLocks noChangeArrowheads="1"/>
          </p:cNvSpPr>
          <p:nvPr/>
        </p:nvSpPr>
        <p:spPr bwMode="auto">
          <a:xfrm>
            <a:off x="8715407" y="6519886"/>
            <a:ext cx="3571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</a:t>
            </a:r>
          </a:p>
        </p:txBody>
      </p:sp>
      <p:sp>
        <p:nvSpPr>
          <p:cNvPr id="14" name="Овал 13"/>
          <p:cNvSpPr/>
          <p:nvPr/>
        </p:nvSpPr>
        <p:spPr>
          <a:xfrm>
            <a:off x="8572532" y="6572274"/>
            <a:ext cx="571500" cy="28575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4"/>
          <p:cNvSpPr txBox="1">
            <a:spLocks/>
          </p:cNvSpPr>
          <p:nvPr/>
        </p:nvSpPr>
        <p:spPr>
          <a:xfrm>
            <a:off x="142844" y="-24"/>
            <a:ext cx="8858312" cy="3571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СОВЕРШАТЬ БЕЗОПАСНЫЕ ПОКУПКИ В ИНТЕРНЕТЕ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3643314"/>
            <a:ext cx="8858312" cy="12858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Возврат товара надлежащего качества возможен в случае, если сохранены его товарный вид, потребительские свойства, а также документ, подтверждающий факт и условия покупки указанного товара*</a:t>
            </a:r>
          </a:p>
          <a:p>
            <a:pPr algn="just"/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44" y="1785926"/>
            <a:ext cx="4357718" cy="35719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Возврат товара надлежащего качества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2844" y="5143512"/>
            <a:ext cx="8858312" cy="92869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При отказе потребителя от товара продавец должен возвратить ему денежную сумму, уплаченную потребителем по договору, </a:t>
            </a:r>
            <a:r>
              <a:rPr lang="ru-RU" sz="1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 исключением расходов продавца на доставку от потребителя возвращенного товара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не позднее чем через 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десять дней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со дня предъявления потребителем соответствующего требования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2844" y="2285992"/>
            <a:ext cx="8858280" cy="12144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Потребитель вправе отказаться от товара в любое время до его передачи, а после передачи товара - в течение семи дней</a:t>
            </a:r>
          </a:p>
          <a:p>
            <a:pPr algn="just"/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42910" y="2786058"/>
            <a:ext cx="82867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случае, если информация о порядке и сроках возврата товара надлежащего качества не была предоставлена в письменной форме в момент доставки товара, потребитель вправе отказаться от товара в течение трех месяцев с момента передачи товара</a:t>
            </a:r>
            <a:endParaRPr kumimoji="0" lang="ru-RU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ÐÐ°ÑÑÐ¸Ð½ÐºÐ¸ Ð¿Ð¾ Ð·Ð°Ð¿ÑÐ¾ÑÑ Ð²Ð¾ÑÐºÐ»Ð¸ÑÐ°ÑÐµÐ»ÑÐ½ÑÐ¹ Ð·Ð½Ð°Ðº Ð¿ÑÐµÐ·ÐµÐ½ÑÐ°ÑÐ¸Ð¸ Ð½Ð° Ð¿ÑÐ¾Ð·ÑÐ°ÑÐ½Ð¾Ð¼ ÑÐ¾Ð½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857496"/>
            <a:ext cx="215989" cy="571505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142844" y="1000108"/>
            <a:ext cx="4357718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надлежащего качества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регулируется </a:t>
            </a:r>
            <a:r>
              <a:rPr lang="ru-RU" sz="1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26.1 Закона РФ от 07.02.1992 № 2300-1                                 «О защите прав потребителей»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000364" y="428604"/>
            <a:ext cx="3071834" cy="35719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Возврат  и замена товара*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низ 27"/>
          <p:cNvSpPr/>
          <p:nvPr/>
        </p:nvSpPr>
        <p:spPr>
          <a:xfrm>
            <a:off x="3714744" y="857232"/>
            <a:ext cx="285752" cy="7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5072066" y="857232"/>
            <a:ext cx="285752" cy="7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643438" y="1000108"/>
            <a:ext cx="4357718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ненадлежащего качества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регулируется ст. 18-24 </a:t>
            </a:r>
            <a:r>
              <a:rPr lang="ru-RU" sz="1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Закона РФ от 07.02.1992 № 2300-1                                 «О защите прав потребителей»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14282" y="6143644"/>
            <a:ext cx="8786874" cy="64291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* Отсутствие у потребителя документа, подтверждающего факт и условия покупки товара (как дистанционным, так и традиционным способом), не лишает его возможности ссылаться на другие доказательства приобретения товара у данного продавца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571604" y="4214818"/>
            <a:ext cx="7358114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НО! Потребитель не вправе отказаться от товара надлежащего качества, имеющего индивидуально-определенные свойства, если указанный товар может быть использован исключительно приобретающим его потребителем</a:t>
            </a:r>
            <a:endParaRPr lang="ru-RU" sz="1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8572532" y="6572274"/>
            <a:ext cx="571500" cy="28575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TextBox 55"/>
          <p:cNvSpPr txBox="1">
            <a:spLocks noChangeArrowheads="1"/>
          </p:cNvSpPr>
          <p:nvPr/>
        </p:nvSpPr>
        <p:spPr bwMode="auto">
          <a:xfrm>
            <a:off x="8715407" y="6519886"/>
            <a:ext cx="3571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43636" y="1785926"/>
            <a:ext cx="1214446" cy="2857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СЛАЙД № 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2071670" y="1643050"/>
            <a:ext cx="28575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6572264" y="1643050"/>
            <a:ext cx="357190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4"/>
          <p:cNvSpPr txBox="1">
            <a:spLocks/>
          </p:cNvSpPr>
          <p:nvPr/>
        </p:nvSpPr>
        <p:spPr>
          <a:xfrm>
            <a:off x="142844" y="-24"/>
            <a:ext cx="8858312" cy="3571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СОВЕРШАТЬ БЕЗОПАСНЫЕ ПОКУПКИ В ИНТЕРНЕТЕ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2844" y="785794"/>
            <a:ext cx="8858312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/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Потребитель в случае обнаружения в товаре недостатков, если они не были оговорены продавцом, по своему выбору вправе: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2844" y="428604"/>
            <a:ext cx="5643602" cy="2857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Замена и возврат товара ненадлежащего качества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ÐÐ°ÑÑÐ¸Ð½ÐºÐ¸ Ð¿Ð¾ Ð·Ð°Ð¿ÑÐ¾ÑÑ ÑÐµÐ»Ð¾Ð²ÐµÑÐµÐº Ð´Ð»Ñ Ð¿ÑÐµÐ·ÐµÐ½ÑÐ°ÑÐ¸Ð¸ Ð½Ð° Ð¿ÑÐ¾Ð·ÑÐ°ÑÐ½Ð¾Ð¼ ÑÐ¾Ð½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1470" y="4500570"/>
            <a:ext cx="1508771" cy="1571636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142844" y="1348545"/>
            <a:ext cx="8858312" cy="1580389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потребовать замены на товар этой же марки (этих же модели и (или) артикула);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потребовать замены на такой же товар другой марки (модели, артикула) с соответствующим перерасчетом покупной цены;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потребовать соразмерного уменьшения покупной цены;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потребовать незамедлительного безвозмездного устранения недостатков товара или возмещения расходов на их исправление потребителем или третьим лицом;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отказаться от исполнения договора купли-продажи и потребовать возврата уплаченной за товар суммы. По требованию продавца и за его счет потребитель должен возвратить товар с недостатками.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42844" y="3009125"/>
            <a:ext cx="1714512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проверка и экспертиза товара 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1928794" y="3080563"/>
            <a:ext cx="285752" cy="50006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285984" y="3009125"/>
            <a:ext cx="6715172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проводится продавцом (изготовителем), уполномоченной организацией или уполномоченным индивидуальным предпринимателем, импортером* 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42844" y="3875134"/>
            <a:ext cx="1714512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срок предъявления требований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1928794" y="3946572"/>
            <a:ext cx="285752" cy="50006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285984" y="3875134"/>
            <a:ext cx="6715172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течение гарантийного срока или срока годности</a:t>
            </a:r>
          </a:p>
          <a:p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если гарантийные сроки или сроки годности не установлены - в разумный срок, но в пределах двух лет со дня передачи их потребителю, если более длительные сроки не установлены законом или договором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1071538" y="4509323"/>
            <a:ext cx="792961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отношении технически сложного товара** – потребитель вправе отказаться от исполнения договора купли-продажи и потребовать возврата уплаченной за такой товар суммы либо предъявить требование о его замене на товар этой же марки (модели, артикула) или на такой же товар другой марки (модели, артикула) с соответствующим перерасчетом покупной цены в течение 15 со дня передачи потребителю такого товара.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 истечении этого срока указанные требования подлежат удовлетворению в одном из следующих случаев: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обнаружение существенного недостатка товара;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нарушение установленных Законом о защите прав потребителей сроков устранения недостатков товара;</a:t>
            </a:r>
            <a:endParaRPr lang="ru-RU" sz="1200" dirty="0" smtClean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невозможность использования товара в течение каждого года гарантийного срока в совокупности более чем 30 дней вследствие неоднократного устранения его различных недостатков.</a:t>
            </a:r>
            <a:endParaRPr lang="ru-RU" sz="1200" dirty="0" smtClean="0">
              <a:latin typeface="Times New Roman" pitchFamily="18" charset="0"/>
              <a:cs typeface="Times New Roman" pitchFamily="18" charset="0"/>
              <a:hlinkClick r:id="rId5"/>
            </a:endParaRP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285720" y="6223835"/>
            <a:ext cx="8715436" cy="276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Перечень технически сложных товаров утвержден постановлением Правительства РФ от 10.11.2011 № 924   </a:t>
            </a:r>
            <a:endParaRPr kumimoji="0" lang="ru-RU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285720" y="6643710"/>
            <a:ext cx="7500926" cy="214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800" i="1" dirty="0" smtClean="0">
                <a:latin typeface="Times New Roman" pitchFamily="18" charset="0"/>
                <a:cs typeface="Times New Roman" pitchFamily="18" charset="0"/>
              </a:rPr>
              <a:t>В материале приведены основные правовые нормы </a:t>
            </a:r>
            <a:r>
              <a:rPr lang="ru-RU" sz="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Закона РФ от 07.02.1992 № 2300-1 «О защите прав потребителей»</a:t>
            </a:r>
            <a:r>
              <a:rPr lang="ru-RU" sz="800" i="1" dirty="0" smtClean="0">
                <a:latin typeface="Times New Roman" pitchFamily="18" charset="0"/>
                <a:cs typeface="Times New Roman" pitchFamily="18" charset="0"/>
              </a:rPr>
              <a:t>, регулирующие дистанционную торговлю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5143504" y="3571876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*потребитель вправе присутствовать при их проведении</a:t>
            </a:r>
            <a:endParaRPr lang="ru-RU" sz="1200" dirty="0" smtClean="0">
              <a:latin typeface="Times New Roman" pitchFamily="18" charset="0"/>
              <a:cs typeface="Times New Roman" pitchFamily="18" charset="0"/>
              <a:hlinkClick r:id="rId5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8572532" y="6572274"/>
            <a:ext cx="571500" cy="28575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TextBox 55"/>
          <p:cNvSpPr txBox="1">
            <a:spLocks noChangeArrowheads="1"/>
          </p:cNvSpPr>
          <p:nvPr/>
        </p:nvSpPr>
        <p:spPr bwMode="auto">
          <a:xfrm>
            <a:off x="8715407" y="6519886"/>
            <a:ext cx="3571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  <a:endParaRPr lang="ru-RU" altLang="ru-RU" sz="1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</TotalTime>
  <Words>879</Words>
  <Application>Microsoft Office PowerPoint</Application>
  <PresentationFormat>Экран (4:3)</PresentationFormat>
  <Paragraphs>58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Горбунова Марина Александровна</dc:creator>
  <cp:lastModifiedBy>Горбунова Марина Александровна</cp:lastModifiedBy>
  <cp:revision>102</cp:revision>
  <dcterms:modified xsi:type="dcterms:W3CDTF">2020-09-22T07:56:55Z</dcterms:modified>
</cp:coreProperties>
</file>