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erverfile\&#1060;&#1048;&#1053;&#1054;\WORKC\Obmen\&#1041;&#1102;&#1076;&#1078;&#1077;&#1090;%202018%20&#1075;&#1086;&#1076;&#1072;\&#1052;&#1054;&#1053;&#1048;&#1058;&#1054;&#1056;&#1048;&#1053;&#1043;%20&#1086;&#1090;&#1082;&#1088;&#1099;&#1090;&#1086;&#1089;&#1090;&#1080;%20(&#1087;&#1088;&#1080;&#1082;&#1072;&#1079;%20&#1052;&#1080;&#1085;&#1092;&#1080;&#1085;&#1072;%2048&#1085;_05.06.2015)\4%20&#1101;&#1090;&#1072;&#1087;%20&#1084;&#1086;&#1085;&#1080;&#1090;&#1086;&#1088;&#1080;&#1085;&#1075;&#1072;%20&#1086;&#1090;&#1082;&#1088;&#1099;&#1090;&#1086;&#1089;&#1090;&#1080;%20&#1076;&#1086;%2030.12.2018\&#1044;&#1086;&#1082;&#1091;&#1084;&#1077;&#1085;&#1090;&#1099;%20&#1076;&#1083;&#1103;%20&#1088;&#1072;&#1079;&#1084;&#1077;&#1097;&#1077;&#1085;&#1080;&#1103;%20&#1085;&#1072;%20&#1089;&#1072;&#1081;&#1090;&#1077;\&#1052;&#1091;&#1085;.&#1079;&#1072;&#1076;&#1072;&#1085;&#1080;&#1103;%20&#1041;&#1059;%20&#1080;%20&#1040;&#1059;,%20&#1086;&#1087;&#1083;&#1072;&#1090;&#1072;%20&#1090;&#1088;&#1091;&#1076;&#1072;%20&#1087;.1.7.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'Слайд 29'!$A$5</c:f>
              <c:strCache>
                <c:ptCount val="1"/>
                <c:pt idx="0">
                  <c:v>Субсидии на выполнение муниципального задания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D7A-485F-A49D-390C1EE37570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D7A-485F-A49D-390C1EE37570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D7A-485F-A49D-390C1EE37570}"/>
              </c:ext>
            </c:extLst>
          </c:dPt>
          <c:dLbls>
            <c:dLbl>
              <c:idx val="0"/>
              <c:layout>
                <c:manualLayout>
                  <c:x val="1.1788977306218685E-2"/>
                  <c:y val="-5.7106598984771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7A-485F-A49D-390C1EE37570}"/>
                </c:ext>
              </c:extLst>
            </c:dLbl>
            <c:dLbl>
              <c:idx val="1"/>
              <c:layout>
                <c:manualLayout>
                  <c:x val="1.3262599469496022E-2"/>
                  <c:y val="-4.4416243654822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D7A-485F-A49D-390C1EE37570}"/>
                </c:ext>
              </c:extLst>
            </c:dLbl>
            <c:dLbl>
              <c:idx val="2"/>
              <c:layout>
                <c:manualLayout>
                  <c:x val="1.031535514294135E-2"/>
                  <c:y val="-4.2301184433164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7A-485F-A49D-390C1EE37570}"/>
                </c:ext>
              </c:extLst>
            </c:dLbl>
            <c:dLbl>
              <c:idx val="3"/>
              <c:layout>
                <c:manualLayout>
                  <c:x val="1.7683465959328137E-2"/>
                  <c:y val="-3.80710659898477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7A-485F-A49D-390C1EE375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'Слайд 29'!$B$4:$E$4</c:f>
              <c:strCache>
                <c:ptCount val="4"/>
                <c:pt idx="0">
                  <c:v>Ожидаемое исполнение 2018 года (руб.)</c:v>
                </c:pt>
                <c:pt idx="1">
                  <c:v>План на 2019 год
(руб.)</c:v>
                </c:pt>
                <c:pt idx="2">
                  <c:v>План на 2020 год
(руб.)</c:v>
                </c:pt>
                <c:pt idx="3">
                  <c:v>План на 2021 год
(руб.)</c:v>
                </c:pt>
              </c:strCache>
            </c:strRef>
          </c:cat>
          <c:val>
            <c:numRef>
              <c:f>'Слайд 29'!$B$5:$E$5</c:f>
              <c:numCache>
                <c:formatCode>#,##0.00</c:formatCode>
                <c:ptCount val="4"/>
                <c:pt idx="0">
                  <c:v>1553325857.1500001</c:v>
                </c:pt>
                <c:pt idx="1">
                  <c:v>1617053510.24</c:v>
                </c:pt>
                <c:pt idx="2">
                  <c:v>1670023418.29</c:v>
                </c:pt>
                <c:pt idx="3">
                  <c:v>1685653031.6600001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1D7A-485F-A49D-390C1EE37570}"/>
            </c:ext>
          </c:extLst>
        </c:ser>
        <c:ser>
          <c:idx val="1"/>
          <c:order val="1"/>
          <c:tx>
            <c:strRef>
              <c:f>'Слайд 29'!$A$6</c:f>
              <c:strCache>
                <c:ptCount val="1"/>
                <c:pt idx="0">
                  <c:v>Процент роста размера предоставляемой субсидии на выполнение муниципального задания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3681108163866785E-3"/>
                  <c:y val="-6.3451776649746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D7A-485F-A49D-390C1EE37570}"/>
                </c:ext>
              </c:extLst>
            </c:dLbl>
            <c:dLbl>
              <c:idx val="1"/>
              <c:layout>
                <c:manualLayout>
                  <c:x val="7.3681108163866785E-3"/>
                  <c:y val="-6.1336717428087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D7A-485F-A49D-390C1EE37570}"/>
                </c:ext>
              </c:extLst>
            </c:dLbl>
            <c:dLbl>
              <c:idx val="2"/>
              <c:layout>
                <c:manualLayout>
                  <c:x val="7.3679947831455832E-3"/>
                  <c:y val="-6.1336717428087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D7A-485F-A49D-390C1EE37570}"/>
                </c:ext>
              </c:extLst>
            </c:dLbl>
            <c:dLbl>
              <c:idx val="3"/>
              <c:layout>
                <c:manualLayout>
                  <c:x val="1.3262599469496022E-2"/>
                  <c:y val="-5.2876480541455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D7A-485F-A49D-390C1EE375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'Слайд 29'!$B$4:$E$4</c:f>
              <c:strCache>
                <c:ptCount val="4"/>
                <c:pt idx="0">
                  <c:v>Ожидаемое исполнение 2018 года (руб.)</c:v>
                </c:pt>
                <c:pt idx="1">
                  <c:v>План на 2019 год
(руб.)</c:v>
                </c:pt>
                <c:pt idx="2">
                  <c:v>План на 2020 год
(руб.)</c:v>
                </c:pt>
                <c:pt idx="3">
                  <c:v>План на 2021 год
(руб.)</c:v>
                </c:pt>
              </c:strCache>
            </c:strRef>
          </c:cat>
          <c:val>
            <c:numRef>
              <c:f>'Слайд 29'!$B$6:$E$6</c:f>
              <c:numCache>
                <c:formatCode>0.0%</c:formatCode>
                <c:ptCount val="4"/>
                <c:pt idx="0" formatCode="#,##0.0">
                  <c:v>0</c:v>
                </c:pt>
                <c:pt idx="1">
                  <c:v>4.1026583570124675E-2</c:v>
                </c:pt>
                <c:pt idx="2">
                  <c:v>3.2757053316150531E-2</c:v>
                </c:pt>
                <c:pt idx="3">
                  <c:v>9.3589186827116588E-3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1D7A-485F-A49D-390C1EE375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47397120"/>
        <c:axId val="50704768"/>
        <c:axId val="0"/>
      </c:bar3DChart>
      <c:catAx>
        <c:axId val="47397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crossAx val="50704768"/>
        <c:crosses val="autoZero"/>
        <c:auto val="1"/>
        <c:lblAlgn val="ctr"/>
        <c:lblOffset val="100"/>
        <c:noMultiLvlLbl val="0"/>
      </c:catAx>
      <c:valAx>
        <c:axId val="50704768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crossAx val="473971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spPr>
    <a:solidFill>
      <a:schemeClr val="accent3">
        <a:lumMod val="20000"/>
        <a:lumOff val="80000"/>
      </a:schemeClr>
    </a:solidFill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0.39699</cdr:x>
      <cdr:y>0.11168</cdr:y>
    </cdr:from>
    <cdr:to>
      <cdr:x>0.49691</cdr:x>
      <cdr:y>0.14848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21380" y="670560"/>
          <a:ext cx="861060" cy="2209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0.21574</cdr:x>
      <cdr:y>0.03426</cdr:y>
    </cdr:from>
    <cdr:to>
      <cdr:x>0.61804</cdr:x>
      <cdr:y>0.07614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859280" y="205740"/>
          <a:ext cx="3467100" cy="2514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138" y="-38100"/>
            <a:ext cx="8975725" cy="6207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55588" y="1050925"/>
            <a:ext cx="8632825" cy="2717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08325" y="6378575"/>
            <a:ext cx="292735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>
          <a:xfrm>
            <a:off x="457200" y="6378575"/>
            <a:ext cx="2103438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FEBD5-9972-4E4C-89A2-42D42717E5E7}" type="datetimeFigureOut">
              <a:rPr lang="en-US"/>
              <a:pPr>
                <a:defRPr/>
              </a:pPr>
              <a:t>11/19/2018</a:t>
            </a:fld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83363" y="6378575"/>
            <a:ext cx="2103437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BFB54-F0F5-4153-9809-85393E13C0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17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1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Субсидии </a:t>
            </a:r>
            <a:r>
              <a:rPr lang="ru-RU" altLang="ru-RU" sz="18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бюджетным и автономным учреждениям на выполнение муниципального задания</a:t>
            </a:r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888909311"/>
              </p:ext>
            </p:extLst>
          </p:nvPr>
        </p:nvGraphicFramePr>
        <p:xfrm>
          <a:off x="304800" y="762001"/>
          <a:ext cx="8153399" cy="195076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819400"/>
                <a:gridCol w="1393996"/>
                <a:gridCol w="1240800"/>
                <a:gridCol w="1314878"/>
                <a:gridCol w="1384325"/>
              </a:tblGrid>
              <a:tr h="50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Вид субсидии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Ожидаемое исполнение </a:t>
                      </a:r>
                      <a:r>
                        <a:rPr lang="ru-RU" sz="1200" dirty="0" smtClean="0">
                          <a:effectLst/>
                        </a:rPr>
                        <a:t>2018 </a:t>
                      </a:r>
                      <a:r>
                        <a:rPr lang="ru-RU" sz="1200" dirty="0">
                          <a:effectLst/>
                        </a:rPr>
                        <a:t>год </a:t>
                      </a:r>
                      <a:r>
                        <a:rPr lang="ru-RU" sz="1200" dirty="0" smtClean="0">
                          <a:effectLst/>
                        </a:rPr>
                        <a:t> (руб.)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2019 </a:t>
                      </a:r>
                      <a:r>
                        <a:rPr lang="ru-RU" sz="1200" dirty="0" smtClean="0">
                          <a:effectLst/>
                        </a:rPr>
                        <a:t>год</a:t>
                      </a:r>
                      <a:r>
                        <a:rPr lang="ru-RU" sz="1200" baseline="0" dirty="0" smtClean="0">
                          <a:effectLst/>
                        </a:rPr>
                        <a:t> (руб.)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2020 </a:t>
                      </a:r>
                      <a:r>
                        <a:rPr lang="ru-RU" sz="1200" dirty="0">
                          <a:effectLst/>
                        </a:rPr>
                        <a:t>год </a:t>
                      </a:r>
                      <a:r>
                        <a:rPr lang="ru-RU" sz="1200" dirty="0" smtClean="0">
                          <a:effectLst/>
                        </a:rPr>
                        <a:t>(руб.)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2021 </a:t>
                      </a:r>
                      <a:r>
                        <a:rPr lang="ru-RU" sz="1200" dirty="0">
                          <a:effectLst/>
                        </a:rPr>
                        <a:t>год </a:t>
                      </a:r>
                      <a:r>
                        <a:rPr lang="ru-RU" sz="1200" dirty="0" smtClean="0">
                          <a:effectLst/>
                        </a:rPr>
                        <a:t>(руб.)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47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Субсидии на выполнение муниципального задания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1 553 325 857,15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1 617 053 510,24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1 670 023 418,29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1 685 653 031,66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07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Процент роста размера предоставляемой субсидии на выполнение муниципального задания 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4,1%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3,3%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effectLst/>
                        </a:rPr>
                        <a:t>0,9%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7551590"/>
              </p:ext>
            </p:extLst>
          </p:nvPr>
        </p:nvGraphicFramePr>
        <p:xfrm>
          <a:off x="323528" y="2852936"/>
          <a:ext cx="8104192" cy="357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737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96</Words>
  <Application>Microsoft Office PowerPoint</Application>
  <PresentationFormat>Экран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Субсидии бюджетным и автономным учреждениям на выполнение муниципального задания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Субсидии бюджетным и автономным учреждениям на выполнение муниципального задания</dc:title>
  <dc:creator>Ильина Т.А.</dc:creator>
  <cp:lastModifiedBy>Щербакова Юлия Владимировна</cp:lastModifiedBy>
  <cp:revision>9</cp:revision>
  <dcterms:created xsi:type="dcterms:W3CDTF">2016-12-29T11:45:49Z</dcterms:created>
  <dcterms:modified xsi:type="dcterms:W3CDTF">2018-11-19T13:22:20Z</dcterms:modified>
</cp:coreProperties>
</file>