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75" r:id="rId3"/>
    <p:sldId id="274" r:id="rId4"/>
    <p:sldId id="267" r:id="rId5"/>
    <p:sldId id="270" r:id="rId6"/>
    <p:sldId id="271" r:id="rId7"/>
    <p:sldId id="272" r:id="rId8"/>
    <p:sldId id="262" r:id="rId9"/>
    <p:sldId id="265" r:id="rId10"/>
    <p:sldId id="261" r:id="rId11"/>
    <p:sldId id="260" r:id="rId12"/>
    <p:sldId id="258" r:id="rId13"/>
    <p:sldId id="257" r:id="rId14"/>
    <p:sldId id="266" r:id="rId15"/>
    <p:sldId id="277" r:id="rId16"/>
    <p:sldId id="281" r:id="rId17"/>
    <p:sldId id="278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84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42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099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9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6256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438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71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9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37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99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62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23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57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0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96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A6986-4078-4043-BF4D-B54E47A80600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54DA74B-11D7-452D-9094-62C28DB10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7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D09275-0788-CCD9-C5DD-AC6FD66CC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5134" y="914399"/>
            <a:ext cx="9144000" cy="2998756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br>
              <a:rPr lang="ru-RU" sz="3100" dirty="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3100" b="1" dirty="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Тема: Обеспечение безопасности подопечных. </a:t>
            </a:r>
            <a:br>
              <a:rPr lang="ru-RU" sz="3100" b="1" dirty="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3100" b="1" dirty="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Меры по предотвращению совершения противоправных деяний недееспособными и не полностью дееспособными гражданами</a:t>
            </a:r>
            <a:br>
              <a:rPr lang="ru-RU" sz="3100" dirty="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ru-RU" sz="3100" dirty="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88BA1E-5B02-4DE2-BD0D-279FCC0BECA3}"/>
              </a:ext>
            </a:extLst>
          </p:cNvPr>
          <p:cNvSpPr txBox="1"/>
          <p:nvPr/>
        </p:nvSpPr>
        <p:spPr>
          <a:xfrm>
            <a:off x="2205134" y="3195734"/>
            <a:ext cx="8982270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создание безопасных условий для жизни подопечных граждан в доме и в обществе в зависимости от их состояния здоровья и опыта жизни;</a:t>
            </a:r>
          </a:p>
          <a:p>
            <a:b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предотвращение противоправных действий подопечного гражданина на улице и в общественных местах;</a:t>
            </a:r>
          </a:p>
          <a:p>
            <a:b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медицинские аспекты ухода за недееспособным гражданином в зависимости от состояния его здоровья и возраста.</a:t>
            </a:r>
            <a:br>
              <a:rPr lang="ru-RU" sz="1800" dirty="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2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98CC64-033C-A051-6B4E-84E2FFFC7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9860" y="2529017"/>
            <a:ext cx="9766041" cy="1655762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Предотвращение противоправных действий подопечного гражданина на улице и в общественных местах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44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C1B0ED-A7D9-80CA-02B0-7ECAFCE0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</a:rPr>
              <a:t>Ответственность за вред, причиненный недееспособными и не полностью дееспособными гражданами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8DF806-C70B-F160-9389-EF667DCBB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3" y="1483566"/>
            <a:ext cx="9405257" cy="5281127"/>
          </a:xfrm>
        </p:spPr>
        <p:txBody>
          <a:bodyPr>
            <a:normAutofit lnSpcReduction="10000"/>
          </a:bodyPr>
          <a:lstStyle/>
          <a:p>
            <a:r>
              <a:rPr lang="ru-RU" dirty="0">
                <a:effectLst/>
                <a:latin typeface="Arial" panose="020B0604020202020204" pitchFamily="34" charset="0"/>
              </a:rPr>
              <a:t>Вред, который причиняется субъектам общественных отношений, должен быть возмещен – это основное положение принципа справедливости.</a:t>
            </a:r>
          </a:p>
          <a:p>
            <a:r>
              <a:rPr lang="ru-RU" dirty="0">
                <a:effectLst/>
                <a:latin typeface="Arial" panose="020B0604020202020204" pitchFamily="34" charset="0"/>
              </a:rPr>
              <a:t>Часть 1 ст. 1076 ГК РФ повествует, что вред, который причиняют</a:t>
            </a:r>
            <a:br>
              <a:rPr lang="ru-RU" dirty="0"/>
            </a:br>
            <a:r>
              <a:rPr lang="ru-RU" u="sng" dirty="0">
                <a:effectLst/>
                <a:latin typeface="Arial" panose="020B0604020202020204" pitchFamily="34" charset="0"/>
              </a:rPr>
              <a:t>недееспособные</a:t>
            </a:r>
            <a:r>
              <a:rPr lang="ru-RU" dirty="0">
                <a:effectLst/>
                <a:latin typeface="Arial" panose="020B0604020202020204" pitchFamily="34" charset="0"/>
              </a:rPr>
              <a:t>, должен возмещаться опекуном или организацией, которая за ним ухаживает. Основанием освобождения от ответственности является отсутствие вины.</a:t>
            </a:r>
          </a:p>
          <a:p>
            <a:r>
              <a:rPr lang="ru-RU" dirty="0">
                <a:effectLst/>
                <a:latin typeface="Arial" panose="020B0604020202020204" pitchFamily="34" charset="0"/>
              </a:rPr>
              <a:t>При этом законодатель имеет в виду любой вред: жизни и здоровью, имуществу, моральный вред, причиненный физическим или юридическим лицам.</a:t>
            </a:r>
          </a:p>
          <a:p>
            <a:r>
              <a:rPr lang="ru-RU" dirty="0">
                <a:effectLst/>
                <a:latin typeface="Arial" panose="020B0604020202020204" pitchFamily="34" charset="0"/>
              </a:rPr>
              <a:t>Пределы ответственности устанавливает суд, в соответствии с конкретными обстоятельствами дела.</a:t>
            </a:r>
          </a:p>
          <a:p>
            <a:r>
              <a:rPr lang="ru-RU" dirty="0">
                <a:latin typeface="Arial" panose="020B0604020202020204" pitchFamily="34" charset="0"/>
              </a:rPr>
              <a:t>В исключительных случаях вред возмещается самим недееспособным (если опекун умер или у него не хватает средств для возмещения вреда, тогда истец в праве воспользоваться средствами непосредственного причинителя вреда, в случае если у причинителя вреда имеются такие средства).</a:t>
            </a:r>
          </a:p>
          <a:p>
            <a:r>
              <a:rPr lang="ru-RU" u="sng" dirty="0">
                <a:latin typeface="Arial" panose="020B0604020202020204" pitchFamily="34" charset="0"/>
              </a:rPr>
              <a:t>Не полностью дееспособный</a:t>
            </a:r>
            <a:r>
              <a:rPr lang="ru-RU" dirty="0">
                <a:latin typeface="Arial" panose="020B0604020202020204" pitchFamily="34" charset="0"/>
              </a:rPr>
              <a:t> (ограниченный в дееспособности) гражданин самостоятельно несет ответственность в случае если он причинил вред жизни, здоровью или имуществу гражданина или имуществу организации (статья 30 Гражданского кодекса).</a:t>
            </a:r>
          </a:p>
        </p:txBody>
      </p:sp>
    </p:spTree>
    <p:extLst>
      <p:ext uri="{BB962C8B-B14F-4D97-AF65-F5344CB8AC3E}">
        <p14:creationId xmlns:p14="http://schemas.microsoft.com/office/powerpoint/2010/main" val="1247633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EBBCB6-2715-533C-CFE8-9897A99B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833" y="225166"/>
            <a:ext cx="9916885" cy="160045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23.06.2016 N 182-ФЗ 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"Об основах системы профилактики правонарушений в Российской Федерации"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806CBC-F821-D7B9-C5CD-1E83F6050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5535" y="1592359"/>
            <a:ext cx="9722498" cy="4807209"/>
          </a:xfrm>
        </p:spPr>
        <p:txBody>
          <a:bodyPr>
            <a:normAutofit/>
          </a:bodyPr>
          <a:lstStyle/>
          <a:p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Правонарушение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преступление или административное правонарушение, представляющие собой противоправное деяние (действие, бездействие), влекущее уголовную или административную ответственность; </a:t>
            </a:r>
          </a:p>
          <a:p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Профилактика правонарушений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совокупность мер социального, правового, организационного, информационного и иного характера, направленных на выявление и устранение причин и условий, способствующих совершению правонарушений, а также на оказание воспитательного воздействия на лиц в целях недопущения совершения правонарушений или антиобщественного поведения; </a:t>
            </a:r>
          </a:p>
          <a:p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Система профилактики правонарушений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совокупность субъектов профилактики правонарушений, лиц, участвующих в профилактике правонарушений, и принимаемых ими мер профилактики правонарушений, а также основ координации деятельности и мониторинга в сфере профилактики правонарушений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7915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3722D-838D-463F-2FE9-B885F45F3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519" y="102636"/>
            <a:ext cx="10394301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Предупреждение (профилактика) правонарушений среди недееспособных и не полностью недееспособных граждан (в том числе лиц, страдающих психическими расстройствами и расстройствами поведения)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03A898-B3E4-2C05-CDF2-3BAFFF4D5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938" y="1166942"/>
            <a:ext cx="10767527" cy="5588422"/>
          </a:xfrm>
        </p:spPr>
        <p:txBody>
          <a:bodyPr>
            <a:normAutofit fontScale="25000" lnSpcReduction="20000"/>
          </a:bodyPr>
          <a:lstStyle/>
          <a:p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социально-бытовая помощь и содействие в трудоустройстве лиц, страдающих психическими расстройствами;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консультации по правовым вопросам лиц, страдающих психическими расстройствами;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социально-бытовое устройство инвалидов и престарелых, страдающих психическими расстройствами, а также уход за ними;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получение образования лицами, страдающими психическими расстройствами;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трудоустройство лиц, страдающих психическими расстройствами, включая инвалидов, на лечебно-производственные предприятия для трудовой терапии и специальные производства, цеха или участки с облегченными условиями труда для таких лиц;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установление обязательных квот рабочих мест на предприятиях, в учреждениях и организациях для трудоустройства лиц, страдающих психическими расстройствами;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применение методов экономического стимулирования для предприятий, учреждений и организаций, предоставляющих рабочие места для лиц, страдающих психическими расстройствами;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иные меры, необходимые для социальной поддержки лиц, страдающих психическими расстройствами.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423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01964-2164-1F37-AD18-FC13F4C9A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9720" y="166910"/>
            <a:ext cx="10114384" cy="12808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</a:rPr>
              <a:t>Создание атмосферы психологической заботы и положительного психологического и эмоционального микроклимата</a:t>
            </a:r>
            <a:endParaRPr lang="ru-RU" sz="2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163DDA-A799-C7E1-0B05-2FB3012D9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672" y="1583093"/>
            <a:ext cx="9829833" cy="5041641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effectLst/>
                <a:latin typeface="Arial" panose="020B0604020202020204" pitchFamily="34" charset="0"/>
              </a:rPr>
              <a:t>забота как комплиментарные (взаимодополняемые) и эмпатические  отклики на вербальные и невербальные сигналы подопечного;</a:t>
            </a:r>
          </a:p>
          <a:p>
            <a:r>
              <a:rPr lang="ru-RU" dirty="0">
                <a:effectLst/>
                <a:latin typeface="Arial" panose="020B0604020202020204" pitchFamily="34" charset="0"/>
              </a:rPr>
              <a:t>забота как действие, направленное на благо другого человека, на поддержание его бытия, поиск смысла;</a:t>
            </a:r>
          </a:p>
          <a:p>
            <a:r>
              <a:rPr lang="ru-RU" dirty="0">
                <a:effectLst/>
                <a:latin typeface="Arial" panose="020B0604020202020204" pitchFamily="34" charset="0"/>
              </a:rPr>
              <a:t>доброжелательное отношение и искреннее желание понять подопечного и помочь ему на пути осознания ценности его личности;</a:t>
            </a:r>
          </a:p>
          <a:p>
            <a:r>
              <a:rPr lang="ru-RU" dirty="0">
                <a:latin typeface="Arial" panose="020B0604020202020204" pitchFamily="34" charset="0"/>
              </a:rPr>
              <a:t>забота как</a:t>
            </a:r>
            <a:r>
              <a:rPr lang="ru-RU" dirty="0">
                <a:effectLst/>
                <a:latin typeface="Arial" panose="020B0604020202020204" pitchFamily="34" charset="0"/>
              </a:rPr>
              <a:t> ответственность, где задача не решить проблемы за человека, а содействовать появлению у него ответственности за свои поступки и конечный итог своей жизни; </a:t>
            </a:r>
          </a:p>
          <a:p>
            <a:r>
              <a:rPr lang="ru-RU" dirty="0">
                <a:latin typeface="Arial" panose="020B0604020202020204" pitchFamily="34" charset="0"/>
              </a:rPr>
              <a:t>работа с положительными эмоциями (арт-терапия).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</a:rPr>
              <a:t>Таким образом</a:t>
            </a:r>
            <a:r>
              <a:rPr lang="ru-RU" b="1" dirty="0">
                <a:latin typeface="Arial" panose="020B0604020202020204" pitchFamily="34" charset="0"/>
              </a:rPr>
              <a:t>, з</a:t>
            </a:r>
            <a:r>
              <a:rPr lang="ru-RU" b="1" dirty="0">
                <a:effectLst/>
                <a:latin typeface="Arial" panose="020B0604020202020204" pitchFamily="34" charset="0"/>
              </a:rPr>
              <a:t>абота </a:t>
            </a:r>
            <a:r>
              <a:rPr lang="ru-RU" dirty="0">
                <a:effectLst/>
                <a:latin typeface="Arial" panose="020B0604020202020204" pitchFamily="34" charset="0"/>
              </a:rPr>
              <a:t>исходит из паттернов заботы над подопечным и имеет </a:t>
            </a:r>
            <a:r>
              <a:rPr lang="ru-RU" b="1" dirty="0">
                <a:effectLst/>
                <a:latin typeface="Arial" panose="020B0604020202020204" pitchFamily="34" charset="0"/>
              </a:rPr>
              <a:t>4 аспекта: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effectLst/>
                <a:latin typeface="Arial" panose="020B0604020202020204" pitchFamily="34" charset="0"/>
              </a:rPr>
              <a:t>потребность в содействии человеку на пути достижения гармонии или более полной реализации своих сил;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effectLst/>
                <a:latin typeface="Arial" panose="020B0604020202020204" pitchFamily="34" charset="0"/>
              </a:rPr>
              <a:t>ориентация на образ подопечного - такой, каким он может стать;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effectLst/>
                <a:latin typeface="Arial" panose="020B0604020202020204" pitchFamily="34" charset="0"/>
              </a:rPr>
              <a:t>чувствительность к сигналам подопечного и выстраивание воздействия на этой основе;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effectLst/>
                <a:latin typeface="Arial" panose="020B0604020202020204" pitchFamily="34" charset="0"/>
              </a:rPr>
              <a:t>присутствие в жизни подопечного.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505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98CC64-033C-A051-6B4E-84E2FFFC7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9860" y="2529017"/>
            <a:ext cx="9355495" cy="1655762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Медицинский аспект ухода за недееспособным гражданином в зависимости от состояния его здоровья и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1869513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23093-8E23-6DD7-67BE-5C71BEAAC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3952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 получении медицинской помощи недееспособными и не полностью дееспособными гражданам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19C43A-43E6-FC3D-60ED-8C034EA29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122" y="1620417"/>
            <a:ext cx="10049069" cy="5069632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утрата дееспособности - постепенный процесс, который зависит от стадии развития болезни. Уровень функционирования и дееспособности может также варьироваться (могут наступать улучшения и регрессии);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следует проконсультироваться с лечащим врачом касательно уровня функционирования больного на основе профессиональной проверки различных сфер функционирования, а также касательно влияния имеющихся болезней на данном этапе на способность больного принимать решения в различных сферах жизни;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максимально уважать право больного самостоятельно принимать решения касательно себя, до тех пор, пока он способен делать это, и поддерживать, по мере возможности, дееспособность, которая ещё осталась у него на каждой стадии болезни;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важно заранее составить планы и подготовиться к этапу, когда будет утрачена дееспособность больного и его способность принимать решения в различных сферах. Параллельно с этим сам больной может заранее высказать свои пожелания касательно медицинских вопросов − предполагаемому опекуну, которое будет принимать вместо него решения в медицинской сфере.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Попечитель как и опекун обязан заботиться об обеспечении подопечного лечением (статья 36 Гражданского кодекса).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472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94921-F6C9-1045-4DB3-29FB7374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8990" y="31620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РФ «Об основах охраны здоровья граждан РФ»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5651ED-E9E9-9C9F-8D3C-24511A431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257" y="1425514"/>
            <a:ext cx="9769151" cy="5432486"/>
          </a:xfrm>
        </p:spPr>
        <p:txBody>
          <a:bodyPr numCol="2">
            <a:norm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Статья 20 Федерального закона «Об основах охраны здоровья граждан РФ». Информированное добровольное согласие на медицинское вмешательство и на отказ от медицинского вмешательства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Информированное добровольное согласие на медицинское вмешательство дает … 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законный представитель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отношении:  …лица, признанного в установленном законом порядке    недееспособным, если такое лицо по своему состоянию не способно дать согласие на медицинское вмешательство.</a:t>
            </a:r>
          </a:p>
          <a:p>
            <a:pPr marL="0" indent="0">
              <a:buNone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Статья 22 Федерального закона «Об основах охраны здоровья граждан РФ». Информация о состоянии здоровья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Каждый имеет право получить в доступной для него форме имеющуюся в медицинской организации информацию о состоянии своего здоровья, в том числе сведения о результатах медицинского обследования, наличии заболевания, об установленном диагнозе и о прогнозе развития заболевания, методах оказания медицинской помощи, связанном с ними риске, возможных видах медицинского вмешательства, его последствиях и результатах оказания медицинской помощи.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отношении 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граждан, признанных в установленном законом порядке недееспособными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информация о состоянии здоровья предоставляется их законным представителям.</a:t>
            </a:r>
          </a:p>
        </p:txBody>
      </p:sp>
    </p:spTree>
    <p:extLst>
      <p:ext uri="{BB962C8B-B14F-4D97-AF65-F5344CB8AC3E}">
        <p14:creationId xmlns:p14="http://schemas.microsoft.com/office/powerpoint/2010/main" val="3992257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9206A-6EA1-9B4B-9376-DDE9E1249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039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Должен ли опекун или попечитель проживать вместе с подопечным?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B72A0E-8895-5E3C-3646-0EC6C0438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669" y="2133599"/>
            <a:ext cx="9227943" cy="4584441"/>
          </a:xfrm>
        </p:spPr>
        <p:txBody>
          <a:bodyPr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Нет, такой обязанности законодательством не установлено.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Возникает вопрос, как исполнять опекуну или попечителю свои обязанности?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Обязанности по заботе о содержании, уходе и лечении могут исполняться путем организации ухода силами помощника подопечного для личного обслуживания и ведения домашнего хозяйства или получения социальных услуг, в том числе сопровождаемого проживания.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393433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98CC64-033C-A051-6B4E-84E2FFFC7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3289" y="1978511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1.Создание безопасных условий для жизни подопечных граждан в доме и в обществе в зависимости от их состояния здоровья и опыта жизни</a:t>
            </a:r>
          </a:p>
        </p:txBody>
      </p:sp>
    </p:spTree>
    <p:extLst>
      <p:ext uri="{BB962C8B-B14F-4D97-AF65-F5344CB8AC3E}">
        <p14:creationId xmlns:p14="http://schemas.microsoft.com/office/powerpoint/2010/main" val="319422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48876-6010-C641-D91B-4672262A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984" y="474299"/>
            <a:ext cx="8911687" cy="635523"/>
          </a:xfrm>
        </p:spPr>
        <p:txBody>
          <a:bodyPr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(базовые) понятия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F7C1B9-BC90-2CFA-5036-2FC24D183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5236" y="1233320"/>
            <a:ext cx="9447277" cy="5624680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Безопасность личности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состояние человека, при котором ничего не угрожает его жизни и здоровью (физическому и психическому), его возможностям функционировать и развиваться как биологическое и социальное существо.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Недееспособность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неспособность гражданина своими действиями приобретать и осуществлять гражданские права, создавать для себя гражданские обязанности и исполнять их.  Человек, как правило, считается недееспособным в силу недостижения определенного возраста либо вследствие психического расстройства.</a:t>
            </a:r>
          </a:p>
          <a:p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Инвалид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защиты.</a:t>
            </a:r>
          </a:p>
          <a:p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Инвалидность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полная или частичная утрата самостоятельно обслуживать себя, передвигаться, общаться, работать.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Социальная реабилитация инвалидов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система и процесс полного или частичного восстановления способностей инвалидов к бытовой, общественной, профессиональной и иной деятельности. </a:t>
            </a:r>
          </a:p>
          <a:p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Социально-бытовая реабилитация включает: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социально-бытовую ориентацию; социально-бытовое образование; социально-бытовую адаптацию.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14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CD9B74-EA43-E748-9857-43FD0C40A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47" y="138919"/>
            <a:ext cx="10266784" cy="9900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социально-бытовой реабилитации инвалидов с поражением опорно-двигательного аппарата среди недееспособных и не полностью дееспособных граждан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D78E89-73A5-06E1-704A-575D2DCBE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747" y="1007706"/>
            <a:ext cx="10406743" cy="5711375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1. Предусмотреть возможность использования инвалидом обыденного хозяйственно-бытового оборудования и купонной утвари путем обучения (переобучения).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2. Оснастить имеющееся оборудование, утварь элементарными специальными приспособлениями (насадками, рычагами и т. д.) для использования его инвалидом.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3. Оборудовать квартиру новыми специальными адаптивными техническими средствами с учетом потребностей инвалида, приспособить жилищные условия к потребностям инвалида с учетом типа дефекта.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i="1" dirty="0">
                <a:latin typeface="Arial" panose="020B0604020202020204" pitchFamily="34" charset="0"/>
                <a:cs typeface="Arial" panose="020B0604020202020204" pitchFamily="34" charset="0"/>
              </a:rPr>
              <a:t>К оборудованию и оснащению предъявляются требования двух категорий.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i="1" dirty="0">
                <a:latin typeface="Arial" panose="020B0604020202020204" pitchFamily="34" charset="0"/>
                <a:cs typeface="Arial" panose="020B0604020202020204" pitchFamily="34" charset="0"/>
              </a:rPr>
              <a:t> 1. Медицинские требования: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• точное соответствие типу дефекта;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• совпадение реабилитационного воздействия с физиологической функцией дефектного органа (конечности);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• функциональность реабилитационных изделий;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• предупреждение (избежание) возможных осложнений в ходе пользования вспомогательными устройствами.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i="1" dirty="0">
                <a:latin typeface="Arial" panose="020B0604020202020204" pitchFamily="34" charset="0"/>
                <a:cs typeface="Arial" panose="020B0604020202020204" pitchFamily="34" charset="0"/>
              </a:rPr>
              <a:t>2. Технические требования: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• безопасность пользования;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• надежность, прочность материала, из которого изготовлено изделие;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• простота конструкции, обеспечивающая доступность для пользователя;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• компактность;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• ограничение эргономических усилий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Реализация указанных положений будет различаться в зависимости от локализации анатомического дефекта (повреждение верхних либо нижних конечностей). Вместе с тем вне зависимости от локализации повреждений необходимо предусмотреть последовательность технологии социально-бытовой реабилитации инвалидов.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500" i="1" dirty="0">
                <a:latin typeface="Arial" panose="020B0604020202020204" pitchFamily="34" charset="0"/>
                <a:cs typeface="Arial" panose="020B0604020202020204" pitchFamily="34" charset="0"/>
              </a:rPr>
              <a:t>Модель жилого помещения представлена несколькими блоками: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- Санитарно-гигиенический блок включает два помещения: ванная комната и туалет.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- Кухонно-бытовой блок включает в себя два помещения: кухню и столовую.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Спально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-гостиничный блок включает в себя прихожую, гостиную и спальню.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06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32F3B-A9E8-A58C-3C20-F1CD607B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110" y="121298"/>
            <a:ext cx="8911687" cy="8210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социально-бытовой и социально-средовой реабилитации инвалидов с нарушениями слуха среди недееспособных и не полностью дееспособных граждан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1E0670-D206-122C-4683-AA6602E54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1087" y="914400"/>
            <a:ext cx="10580913" cy="582230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Индивидуальные слуховые аппараты: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ушные вкладыши каплевидной формы, которые максимально соответствуют анатомическим особенностям слухового прохода, что позволяет избежать обратной акустической связи;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• заушные слуховые аппараты с присоединением к дужке очковой оправы;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система индивидуального прослушивания телерадиоаппаратуры (радионаушники);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Bjfe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усилитель акустический (насадка) на телефонную трубку.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Оснащение бытовых и производственных помещений следующей аппаратурой: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индикатор телефонного вызова (телефонный сигнализатор) с возможностью подключения комнатного светильника;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световой сигнализатор со встроенным передатчиком;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телефонная трубка с усилителем;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световой сигнализатор дверного звонка;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будильник со световой, вибрационной индикацией;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детектор дыма со световой индикацией;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телефон-принтер с памятью со встроенным экраном.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На улице/в транспорте: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информационное обеспечение инвалидов с патологией слуха — оснащение транспорта световым сигнализатором остановки и начала движения, "бегущей строкой" — информацией о наименовании станции, мигающим маяком.</a:t>
            </a:r>
          </a:p>
        </p:txBody>
      </p:sp>
    </p:spTree>
    <p:extLst>
      <p:ext uri="{BB962C8B-B14F-4D97-AF65-F5344CB8AC3E}">
        <p14:creationId xmlns:p14="http://schemas.microsoft.com/office/powerpoint/2010/main" val="96139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29009B-1C80-40FB-082F-076BBA9BE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792" y="148248"/>
            <a:ext cx="9414588" cy="7518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социально-бытовой и социально-средовой реабилитации инвалидов с нарушениями зрения среди недееспособных и не полностью дееспособных граждан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C92B68-1A39-080C-6E15-6F1D2FBBA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792" y="1119673"/>
            <a:ext cx="10207690" cy="5738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Система ориентиров — осязательных (тактильных), слуховых и зрительных, которые способствуют безопасности передвижения и ориентировке в пространстве.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Осязательные ориентиры: направляющие поручни, рельефные обозначения на поручнях, таблицы с выпуклыми надписями или шрифтом Брайля, рельефные планы этажей, здания и т. п.; изменяемый тип покрытия пола перед препятствиями (поворотами, лестницами, подъемами, входами).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Слуховые ориентиры: звуковые маяки при входах, радиотрансляция.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передвижения и ориентировки (трость, системы для ориентации — локаторы лазерные, световые и др.);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самообслуживания 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тифлосредства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культурнобытового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хозяйственного назначения (кухонные приборы и приспособления для приготовления пищи, шитья, ухода за ребенком и др.);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информационного обеспечения, обучения (приборы и приспособления для чтения, письма по Брайлю, системы "говорящая книга", специальные компьютерные устройства и др.);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трудовой деятельности 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тифлосредства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приспособления, которыми незрячих обеспечивает производство в зависимости от вида трудовой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65708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682AB-F346-535C-DCDD-7AE011814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151" y="148248"/>
            <a:ext cx="10142376" cy="8128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социальной реабилитации инвалидов с психическими нарушениями и интеллектуальной недостаточностью среди недееспособных и не полностью дееспособных граждан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AEDA5E-563A-746C-D862-D173108A9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795" y="1196914"/>
            <a:ext cx="10266784" cy="5512838"/>
          </a:xfrm>
        </p:spPr>
        <p:txBody>
          <a:bodyPr numCol="2">
            <a:normAutofit fontScale="47500" lnSpcReduction="20000"/>
          </a:bodyPr>
          <a:lstStyle/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адаптационное обучение;</a:t>
            </a:r>
          </a:p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обучение пользованию бытовыми приборами; </a:t>
            </a:r>
          </a:p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индивидуальных решений адаптации жилищно-коммунальных условий к инвалиду;</a:t>
            </a:r>
          </a:p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обучение мерам безопасности, общению;</a:t>
            </a:r>
          </a:p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обучение жизненным навыкам по персональному уходу (внешний вид, личная гигиена) и персональной сохранности (пользование газом, электричеством);</a:t>
            </a:r>
          </a:p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навыков самообслуживания: санитарно-гигиенические навыки, уход, за одеждой, уход за жилищем, навыки приготовления и приема пищи; </a:t>
            </a:r>
          </a:p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подготовка к независимому образу жизни, обучение навыкам самостоятельного проживания, овладение навыками хозяйственно-бытового труда, умение принимать самостоятельные решения, ориентироваться в современных рыночных отношениях;</a:t>
            </a:r>
          </a:p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воспитание, обучение хозяйственно-бытовым навыкам, формированию установки на труд, расширению социального опыта (покупки, оплата, доставка и т. д.);</a:t>
            </a:r>
          </a:p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обучение досуговой деятельности;</a:t>
            </a:r>
          </a:p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обучение занятиям физкультурой и спортом;</a:t>
            </a:r>
          </a:p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практикуется терапия отдыхом, досугом, побуждающими развитие интересов, организация здорового образа жизни, сексуальное воспитание;</a:t>
            </a:r>
          </a:p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установки на избегание негативного влияния социального окружения;</a:t>
            </a:r>
          </a:p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знакомство с городом, транспортом, магазинами, сферой обслуживания, производственными отношениями; </a:t>
            </a:r>
          </a:p>
          <a:p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элементов нравственно-эстетического воспитания: навыков повседневного поведения, усвоения правил поведения в общественных местах, правил поведения человека в рабочем коллективе.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43323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02C9F-9E0B-B89E-8D63-1ADBA8AB1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532" y="258659"/>
            <a:ext cx="9965093" cy="101963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Проверки проводятся в виде посещения подопечного (недееспособного или не полностью дееспособного гражданина) органом опеки и попечительства</a:t>
            </a:r>
            <a:b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493E7A-EA63-74AD-AE6B-34693EBE6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752" y="1231640"/>
            <a:ext cx="10077060" cy="546774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Органы опеки и попечительства проверяют условия жизни подопечных, соблюдение опекунами и попечителями их прав и законных интересов, обеспечение сохранности их имущества, а также выполнение опекунами или попечителями требований к осуществлению своих прав и исполнению своих обязанностей.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 время проверок оцениваются жилищно-бытовые условия, состояние здоровья подопечного, внешний вид и соблюдение гигиены, эмоциональное и физическое состояние, отношения с опекуном или попечителем, возможность опекуна или попечителя обеспечить потребности подопечного, включая выполнение реабилитационных мероприятий, содержащихся в индивидуальной программе реабилитации или </a:t>
            </a:r>
            <a:r>
              <a:rPr lang="ru-RU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абилитации</a:t>
            </a:r>
            <a:r>
              <a:rPr lang="ru-RU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инвалида.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результатам проверки исполнения обязанностей опекуном недееспособного гражданина составляется акт о проверке условий жизни совершеннолетнего недееспособного гражданина, соблюдении опекуном прав и законных интересов совершеннолетнего недееспособного гражданина, обеспечении сохранности его имущества, а также о выполнении опекуном требований к осуществлению своих прав и исполнению своих обязанностей.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результатам проверки выполнения обязанностей по попечительству в отношении совершеннолетнего не полностью дееспособного гражданина составляется акт о выполнении попечителем требований к осуществлению своих прав и исполнению своих обязанностей.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Акт о проверке условий жизни и акт об исполнении попечителем своих обязанностей оформляются в двух экземплярах, один из которых направляется опекуну или попечителю в течение 3 дней со дня утверждения акта, второй хранится в органе опеки и попечительства.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313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02C9F-9E0B-B89E-8D63-1ADBA8AB1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475" y="92266"/>
            <a:ext cx="9816789" cy="6448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Регулярность проверок условий жизни подопечного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493E7A-EA63-74AD-AE6B-34693EBE6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8" y="737119"/>
            <a:ext cx="10517725" cy="5943599"/>
          </a:xfrm>
        </p:spPr>
        <p:txBody>
          <a:bodyPr numCol="2" spcCol="360000">
            <a:noAutofit/>
          </a:bodyPr>
          <a:lstStyle/>
          <a:p>
            <a:pPr marL="0" indent="0" algn="just">
              <a:buNone/>
            </a:pPr>
            <a:r>
              <a:rPr lang="ru-RU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Проверки проводятся в виде посещения подопечного органом опеки и попечительства:</a:t>
            </a: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− 1 раз в течение первого месяца после принятия органом опеки и попечительства решения о назначении опекуна или попечителя; 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− 1 раз в 3 месяца в течение первого года после принятия органом опеки и попечительства решения о назначении опекуна или попечителя; 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− 1 раз в 6 месяцев в течение второго года и последующих лет после принятия органом опеки и попечительства решения о назначении опекуна или попечителя. </a:t>
            </a:r>
          </a:p>
          <a:p>
            <a:pPr marL="0" indent="0" algn="just">
              <a:buNone/>
            </a:pP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При установлении опеки или попечительства над подопечным его близким родственником: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 раз в течение первого года после принятия органом опеки и попечительства решения о назначении опекуна или попечителя; 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 раз в 3 года в течение последующих лет после принятия органом опеки и попечительства решения о назначении опекуна или попечителя.</a:t>
            </a:r>
          </a:p>
          <a:p>
            <a:pPr marL="0" indent="0" algn="just">
              <a:buNone/>
            </a:pP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При помещении подопечного под надзор в медицинскую организацию или организацию социального обслуживания, предоставляющую социальные услуги в стационарной форме: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− 1 раз в течение первого месяца после принятия решения о помещении совершеннолетнего подопечного под надзор в медицинскую организацию или организацию социального обслуживания, предоставляющую социальные услуги в стационарной форме; − 1 раз в 6 месяцев в течение первого года и последующих лет после принятия решения о помещении совершеннолетнего подопечного под надзор в медицинскую организацию или организацию социального обслуживания, предоставляющую социальные услуги в стационарной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125199388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793</TotalTime>
  <Words>2570</Words>
  <Application>Microsoft Office PowerPoint</Application>
  <PresentationFormat>Широкоэкранный</PresentationFormat>
  <Paragraphs>164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Легкий дым</vt:lpstr>
      <vt:lpstr>  Тема: Обеспечение безопасности подопечных.  Меры по предотвращению совершения противоправных деяний недееспособными и не полностью дееспособными гражданами   </vt:lpstr>
      <vt:lpstr>Презентация PowerPoint</vt:lpstr>
      <vt:lpstr>Основные (базовые) понятия темы</vt:lpstr>
      <vt:lpstr>Организация социально-бытовой реабилитации инвалидов с поражением опорно-двигательного аппарата среди недееспособных и не полностью дееспособных граждан </vt:lpstr>
      <vt:lpstr>Организация социально-бытовой и социально-средовой реабилитации инвалидов с нарушениями слуха среди недееспособных и не полностью дееспособных граждан </vt:lpstr>
      <vt:lpstr>Организация социально-бытовой и социально-средовой реабилитации инвалидов с нарушениями зрения среди недееспособных и не полностью дееспособных граждан </vt:lpstr>
      <vt:lpstr>Особенности социальной реабилитации инвалидов с психическими нарушениями и интеллектуальной недостаточностью среди недееспособных и не полностью дееспособных граждан </vt:lpstr>
      <vt:lpstr>Проверки проводятся в виде посещения подопечного (недееспособного или не полностью дееспособного гражданина) органом опеки и попечительства </vt:lpstr>
      <vt:lpstr>Регулярность проверок условий жизни подопечного </vt:lpstr>
      <vt:lpstr>Презентация PowerPoint</vt:lpstr>
      <vt:lpstr>Ответственность за вред, причиненный недееспособными и не полностью дееспособными гражданами</vt:lpstr>
      <vt:lpstr>Федеральный закон от 23.06.2016 N 182-ФЗ  "Об основах системы профилактики правонарушений в Российской Федерации"</vt:lpstr>
      <vt:lpstr>Предупреждение (профилактика) правонарушений среди недееспособных и не полностью недееспособных граждан (в том числе лиц, страдающих психическими расстройствами и расстройствами поведения)</vt:lpstr>
      <vt:lpstr>Создание атмосферы психологической заботы и положительного психологического и эмоционального микроклимата</vt:lpstr>
      <vt:lpstr>Презентация PowerPoint</vt:lpstr>
      <vt:lpstr>О получении медицинской помощи недееспособными и не полностью дееспособными гражданам</vt:lpstr>
      <vt:lpstr>Федеральный закон РФ «Об основах охраны здоровья граждан РФ»</vt:lpstr>
      <vt:lpstr>Должен ли опекун или попечитель проживать вместе с подопечным?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Петошина Светлана Игоревна</dc:creator>
  <cp:lastModifiedBy>Петошина Светлана Игоревна</cp:lastModifiedBy>
  <cp:revision>66</cp:revision>
  <dcterms:created xsi:type="dcterms:W3CDTF">2022-09-25T11:48:02Z</dcterms:created>
  <dcterms:modified xsi:type="dcterms:W3CDTF">2022-10-03T13:08:17Z</dcterms:modified>
</cp:coreProperties>
</file>