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5" r:id="rId1"/>
  </p:sldMasterIdLst>
  <p:sldIdLst>
    <p:sldId id="256" r:id="rId2"/>
    <p:sldId id="275" r:id="rId3"/>
    <p:sldId id="274" r:id="rId4"/>
    <p:sldId id="267" r:id="rId5"/>
    <p:sldId id="270" r:id="rId6"/>
    <p:sldId id="271" r:id="rId7"/>
    <p:sldId id="272" r:id="rId8"/>
    <p:sldId id="262" r:id="rId9"/>
    <p:sldId id="265" r:id="rId10"/>
    <p:sldId id="261" r:id="rId11"/>
    <p:sldId id="260" r:id="rId12"/>
    <p:sldId id="258" r:id="rId13"/>
    <p:sldId id="257" r:id="rId14"/>
    <p:sldId id="266" r:id="rId15"/>
    <p:sldId id="277" r:id="rId16"/>
    <p:sldId id="281" r:id="rId17"/>
    <p:sldId id="278" r:id="rId18"/>
    <p:sldId id="280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A6986-4078-4043-BF4D-B54E47A80600}" type="datetimeFigureOut">
              <a:rPr lang="ru-RU" smtClean="0"/>
              <a:t>03.10.2022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A54DA74B-11D7-452D-9094-62C28DB10A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78484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A6986-4078-4043-BF4D-B54E47A80600}" type="datetimeFigureOut">
              <a:rPr lang="ru-RU" smtClean="0"/>
              <a:t>03.10.2022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54DA74B-11D7-452D-9094-62C28DB10A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94268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A6986-4078-4043-BF4D-B54E47A80600}" type="datetimeFigureOut">
              <a:rPr lang="ru-RU" smtClean="0"/>
              <a:t>03.10.2022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54DA74B-11D7-452D-9094-62C28DB10AE3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790995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A6986-4078-4043-BF4D-B54E47A80600}" type="datetimeFigureOut">
              <a:rPr lang="ru-RU" smtClean="0"/>
              <a:t>03.10.2022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54DA74B-11D7-452D-9094-62C28DB10A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3393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A6986-4078-4043-BF4D-B54E47A80600}" type="datetimeFigureOut">
              <a:rPr lang="ru-RU" smtClean="0"/>
              <a:t>03.10.2022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54DA74B-11D7-452D-9094-62C28DB10AE3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762564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A6986-4078-4043-BF4D-B54E47A80600}" type="datetimeFigureOut">
              <a:rPr lang="ru-RU" smtClean="0"/>
              <a:t>03.10.2022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54DA74B-11D7-452D-9094-62C28DB10A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74385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A6986-4078-4043-BF4D-B54E47A80600}" type="datetimeFigureOut">
              <a:rPr lang="ru-RU" smtClean="0"/>
              <a:t>03.10.2022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DA74B-11D7-452D-9094-62C28DB10A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07145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A6986-4078-4043-BF4D-B54E47A80600}" type="datetimeFigureOut">
              <a:rPr lang="ru-RU" smtClean="0"/>
              <a:t>03.10.2022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DA74B-11D7-452D-9094-62C28DB10A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37953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A6986-4078-4043-BF4D-B54E47A80600}" type="datetimeFigureOut">
              <a:rPr lang="ru-RU" smtClean="0"/>
              <a:t>03.10.2022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DA74B-11D7-452D-9094-62C28DB10A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7371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A6986-4078-4043-BF4D-B54E47A80600}" type="datetimeFigureOut">
              <a:rPr lang="ru-RU" smtClean="0"/>
              <a:t>03.10.2022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54DA74B-11D7-452D-9094-62C28DB10A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69907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A6986-4078-4043-BF4D-B54E47A80600}" type="datetimeFigureOut">
              <a:rPr lang="ru-RU" smtClean="0"/>
              <a:t>03.10.2022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54DA74B-11D7-452D-9094-62C28DB10A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26291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A6986-4078-4043-BF4D-B54E47A80600}" type="datetimeFigureOut">
              <a:rPr lang="ru-RU" smtClean="0"/>
              <a:t>03.10.2022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54DA74B-11D7-452D-9094-62C28DB10A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92373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A6986-4078-4043-BF4D-B54E47A80600}" type="datetimeFigureOut">
              <a:rPr lang="ru-RU" smtClean="0"/>
              <a:t>03.10.2022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DA74B-11D7-452D-9094-62C28DB10A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2419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A6986-4078-4043-BF4D-B54E47A80600}" type="datetimeFigureOut">
              <a:rPr lang="ru-RU" smtClean="0"/>
              <a:t>03.10.2022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DA74B-11D7-452D-9094-62C28DB10A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05742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A6986-4078-4043-BF4D-B54E47A80600}" type="datetimeFigureOut">
              <a:rPr lang="ru-RU" smtClean="0"/>
              <a:t>03.10.2022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DA74B-11D7-452D-9094-62C28DB10A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46063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A6986-4078-4043-BF4D-B54E47A80600}" type="datetimeFigureOut">
              <a:rPr lang="ru-RU" smtClean="0"/>
              <a:t>03.10.2022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54DA74B-11D7-452D-9094-62C28DB10A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8961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FA6986-4078-4043-BF4D-B54E47A80600}" type="datetimeFigureOut">
              <a:rPr lang="ru-RU" smtClean="0"/>
              <a:t>03.10.2022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A54DA74B-11D7-452D-9094-62C28DB10A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34785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6" r:id="rId1"/>
    <p:sldLayoutId id="2147483777" r:id="rId2"/>
    <p:sldLayoutId id="2147483778" r:id="rId3"/>
    <p:sldLayoutId id="2147483779" r:id="rId4"/>
    <p:sldLayoutId id="2147483780" r:id="rId5"/>
    <p:sldLayoutId id="2147483781" r:id="rId6"/>
    <p:sldLayoutId id="2147483782" r:id="rId7"/>
    <p:sldLayoutId id="2147483783" r:id="rId8"/>
    <p:sldLayoutId id="2147483784" r:id="rId9"/>
    <p:sldLayoutId id="2147483785" r:id="rId10"/>
    <p:sldLayoutId id="2147483786" r:id="rId11"/>
    <p:sldLayoutId id="2147483787" r:id="rId12"/>
    <p:sldLayoutId id="2147483788" r:id="rId13"/>
    <p:sldLayoutId id="2147483789" r:id="rId14"/>
    <p:sldLayoutId id="2147483790" r:id="rId15"/>
    <p:sldLayoutId id="214748379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7D09275-0788-CCD9-C5DD-AC6FD66CC9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05134" y="914399"/>
            <a:ext cx="9144000" cy="2998756"/>
          </a:xfrm>
        </p:spPr>
        <p:txBody>
          <a:bodyPr>
            <a:normAutofit fontScale="90000"/>
          </a:bodyPr>
          <a:lstStyle/>
          <a:p>
            <a:r>
              <a:rPr lang="ru-RU" sz="2400" dirty="0">
                <a:solidFill>
                  <a:srgbClr val="333333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 </a:t>
            </a:r>
            <a:br>
              <a:rPr lang="ru-RU" sz="3100" dirty="0">
                <a:solidFill>
                  <a:srgbClr val="333333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ru-RU" sz="3100" b="1" dirty="0">
                <a:solidFill>
                  <a:srgbClr val="333333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Тема: Обеспечение безопасности подопечных. </a:t>
            </a:r>
            <a:br>
              <a:rPr lang="ru-RU" sz="3100" b="1" dirty="0">
                <a:solidFill>
                  <a:srgbClr val="333333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ru-RU" sz="3100" b="1" dirty="0">
                <a:solidFill>
                  <a:srgbClr val="333333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Меры по предотвращению совершения противоправных деяний недееспособными и не полностью дееспособными гражданами</a:t>
            </a:r>
            <a:br>
              <a:rPr lang="ru-RU" sz="3100" dirty="0">
                <a:solidFill>
                  <a:srgbClr val="333333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br>
              <a:rPr lang="ru-RU" sz="3100" dirty="0">
                <a:solidFill>
                  <a:srgbClr val="333333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b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388BA1E-5B02-4DE2-BD0D-279FCC0BECA3}"/>
              </a:ext>
            </a:extLst>
          </p:cNvPr>
          <p:cNvSpPr txBox="1"/>
          <p:nvPr/>
        </p:nvSpPr>
        <p:spPr>
          <a:xfrm>
            <a:off x="2205134" y="3195734"/>
            <a:ext cx="8982270" cy="28315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dirty="0">
                <a:solidFill>
                  <a:srgbClr val="333333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- создание безопасных условий для жизни подопечных граждан в доме и в обществе в зависимости от их состояния здоровья и опыта жизни;</a:t>
            </a:r>
          </a:p>
          <a:p>
            <a:br>
              <a:rPr lang="ru-RU" sz="2000" dirty="0">
                <a:solidFill>
                  <a:srgbClr val="333333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ru-RU" sz="2000" dirty="0">
                <a:solidFill>
                  <a:srgbClr val="333333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- предотвращение противоправных действий подопечного гражданина на улице и в общественных местах;</a:t>
            </a:r>
          </a:p>
          <a:p>
            <a:br>
              <a:rPr lang="ru-RU" sz="2000" dirty="0">
                <a:solidFill>
                  <a:srgbClr val="333333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ru-RU" sz="2000" dirty="0">
                <a:solidFill>
                  <a:srgbClr val="333333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- медицинские аспекты ухода за недееспособным гражданином в зависимости от состояния его здоровья и возраста.</a:t>
            </a:r>
            <a:br>
              <a:rPr lang="ru-RU" sz="1800" dirty="0">
                <a:solidFill>
                  <a:srgbClr val="333333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6421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A298CC64-033C-A051-6B4E-84E2FFFC702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99860" y="2529017"/>
            <a:ext cx="9766041" cy="1655762"/>
          </a:xfrm>
        </p:spPr>
        <p:txBody>
          <a:bodyPr/>
          <a:lstStyle/>
          <a:p>
            <a:pPr algn="ctr"/>
            <a:r>
              <a:rPr lang="ru-RU" sz="28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Предотвращение противоправных действий подопечного гражданина на улице и в общественных местах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044450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5C1B0ED-A7D9-80CA-02B0-7ECAFCE0F2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000" b="1" dirty="0">
                <a:latin typeface="Arial" panose="020B0604020202020204" pitchFamily="34" charset="0"/>
              </a:rPr>
              <a:t>Ответственность за вред, причиненный недееспособными и не полностью дееспособными гражданами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78DF806-C70B-F160-9389-EF667DCBB0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51313" y="1483566"/>
            <a:ext cx="9405257" cy="5281127"/>
          </a:xfrm>
        </p:spPr>
        <p:txBody>
          <a:bodyPr>
            <a:normAutofit lnSpcReduction="10000"/>
          </a:bodyPr>
          <a:lstStyle/>
          <a:p>
            <a:r>
              <a:rPr lang="ru-RU" dirty="0">
                <a:effectLst/>
                <a:latin typeface="Arial" panose="020B0604020202020204" pitchFamily="34" charset="0"/>
              </a:rPr>
              <a:t>Вред, который причиняется субъектам общественных отношений, должен быть возмещен – это основное положение принципа справедливости.</a:t>
            </a:r>
          </a:p>
          <a:p>
            <a:r>
              <a:rPr lang="ru-RU" dirty="0">
                <a:effectLst/>
                <a:latin typeface="Arial" panose="020B0604020202020204" pitchFamily="34" charset="0"/>
              </a:rPr>
              <a:t>Часть 1 ст. 1076 ГК РФ повествует, что вред, который причиняют</a:t>
            </a:r>
            <a:br>
              <a:rPr lang="ru-RU" dirty="0"/>
            </a:br>
            <a:r>
              <a:rPr lang="ru-RU" u="sng" dirty="0">
                <a:effectLst/>
                <a:latin typeface="Arial" panose="020B0604020202020204" pitchFamily="34" charset="0"/>
              </a:rPr>
              <a:t>недееспособные</a:t>
            </a:r>
            <a:r>
              <a:rPr lang="ru-RU" dirty="0">
                <a:effectLst/>
                <a:latin typeface="Arial" panose="020B0604020202020204" pitchFamily="34" charset="0"/>
              </a:rPr>
              <a:t>, должен возмещаться опекуном или организацией, которая за ним ухаживает. Основанием освобождения от ответственности является отсутствие вины.</a:t>
            </a:r>
          </a:p>
          <a:p>
            <a:r>
              <a:rPr lang="ru-RU" dirty="0">
                <a:effectLst/>
                <a:latin typeface="Arial" panose="020B0604020202020204" pitchFamily="34" charset="0"/>
              </a:rPr>
              <a:t>При этом законодатель имеет в виду любой вред: жизни и здоровью, имуществу, моральный вред, причиненный физическим или юридическим лицам.</a:t>
            </a:r>
          </a:p>
          <a:p>
            <a:r>
              <a:rPr lang="ru-RU" dirty="0">
                <a:effectLst/>
                <a:latin typeface="Arial" panose="020B0604020202020204" pitchFamily="34" charset="0"/>
              </a:rPr>
              <a:t>Пределы ответственности устанавливает суд, в соответствии с конкретными обстоятельствами дела.</a:t>
            </a:r>
          </a:p>
          <a:p>
            <a:r>
              <a:rPr lang="ru-RU" dirty="0">
                <a:latin typeface="Arial" panose="020B0604020202020204" pitchFamily="34" charset="0"/>
              </a:rPr>
              <a:t>В исключительных случаях вред возмещается самим недееспособным (если опекун умер или у него не хватает средств для возмещения вреда, тогда истец в праве воспользоваться средствами непосредственного причинителя вреда, в случае если у причинителя вреда имеются такие средства).</a:t>
            </a:r>
          </a:p>
          <a:p>
            <a:r>
              <a:rPr lang="ru-RU" u="sng" dirty="0">
                <a:latin typeface="Arial" panose="020B0604020202020204" pitchFamily="34" charset="0"/>
              </a:rPr>
              <a:t>Не полностью дееспособный</a:t>
            </a:r>
            <a:r>
              <a:rPr lang="ru-RU" dirty="0">
                <a:latin typeface="Arial" panose="020B0604020202020204" pitchFamily="34" charset="0"/>
              </a:rPr>
              <a:t> (ограниченный в дееспособности) гражданин самостоятельно несет ответственность в случае если он причинил вред жизни, здоровью или имуществу гражданина или имуществу организации (статья 30 Гражданского кодекса).</a:t>
            </a:r>
          </a:p>
        </p:txBody>
      </p:sp>
    </p:spTree>
    <p:extLst>
      <p:ext uri="{BB962C8B-B14F-4D97-AF65-F5344CB8AC3E}">
        <p14:creationId xmlns:p14="http://schemas.microsoft.com/office/powerpoint/2010/main" val="12476336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7EBBCB6-2715-533C-CFE8-9897A99BA2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16833" y="225166"/>
            <a:ext cx="9916885" cy="1600458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Федеральный закон от 23.06.2016 N 182-ФЗ </a:t>
            </a:r>
            <a:b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"Об основах системы профилактики правонарушений в Российской Федерации"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A806CBC-F821-D7B9-C5CD-1E83F6050B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95535" y="1592359"/>
            <a:ext cx="9722498" cy="4807209"/>
          </a:xfrm>
        </p:spPr>
        <p:txBody>
          <a:bodyPr>
            <a:normAutofit/>
          </a:bodyPr>
          <a:lstStyle/>
          <a:p>
            <a:r>
              <a:rPr lang="ru-RU" b="1" i="1" dirty="0">
                <a:latin typeface="Arial" panose="020B0604020202020204" pitchFamily="34" charset="0"/>
                <a:cs typeface="Arial" panose="020B0604020202020204" pitchFamily="34" charset="0"/>
              </a:rPr>
              <a:t>Правонарушение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- преступление или административное правонарушение, представляющие собой противоправное деяние (действие, бездействие), влекущее уголовную или административную ответственность; </a:t>
            </a:r>
          </a:p>
          <a:p>
            <a:r>
              <a:rPr lang="ru-RU" b="1" i="1" dirty="0">
                <a:latin typeface="Arial" panose="020B0604020202020204" pitchFamily="34" charset="0"/>
                <a:cs typeface="Arial" panose="020B0604020202020204" pitchFamily="34" charset="0"/>
              </a:rPr>
              <a:t>Профилактика правонарушений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- совокупность мер социального, правового, организационного, информационного и иного характера, направленных на выявление и устранение причин и условий, способствующих совершению правонарушений, а также на оказание воспитательного воздействия на лиц в целях недопущения совершения правонарушений или антиобщественного поведения; </a:t>
            </a:r>
          </a:p>
          <a:p>
            <a:r>
              <a:rPr lang="ru-RU" b="1" i="1" dirty="0">
                <a:latin typeface="Arial" panose="020B0604020202020204" pitchFamily="34" charset="0"/>
                <a:cs typeface="Arial" panose="020B0604020202020204" pitchFamily="34" charset="0"/>
              </a:rPr>
              <a:t>Система профилактики правонарушений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- совокупность субъектов профилактики правонарушений, лиц, участвующих в профилактике правонарушений, и принимаемых ими мер профилактики правонарушений, а также основ координации деятельности и мониторинга в сфере профилактики правонарушений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579156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833722D-838D-463F-2FE9-B885F45F33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1519" y="102636"/>
            <a:ext cx="10394301" cy="1325563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Предупреждение (профилактика) правонарушений среди недееспособных и не полностью недееспособных граждан (в том числе лиц, страдающих психическими расстройствами и расстройствами поведения)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603A898-B3E4-2C05-CDF2-3BAFFF4D57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52938" y="1166942"/>
            <a:ext cx="10767527" cy="5588422"/>
          </a:xfrm>
        </p:spPr>
        <p:txBody>
          <a:bodyPr>
            <a:normAutofit fontScale="25000" lnSpcReduction="20000"/>
          </a:bodyPr>
          <a:lstStyle/>
          <a:p>
            <a:endParaRPr lang="ru-RU" sz="6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6400" dirty="0">
                <a:latin typeface="Arial" panose="020B0604020202020204" pitchFamily="34" charset="0"/>
                <a:cs typeface="Arial" panose="020B0604020202020204" pitchFamily="34" charset="0"/>
              </a:rPr>
              <a:t>социально-бытовая помощь и содействие в трудоустройстве лиц, страдающих психическими расстройствами;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ru-RU" sz="6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6400" dirty="0">
                <a:latin typeface="Arial" panose="020B0604020202020204" pitchFamily="34" charset="0"/>
                <a:cs typeface="Arial" panose="020B0604020202020204" pitchFamily="34" charset="0"/>
              </a:rPr>
              <a:t>консультации по правовым вопросам лиц, страдающих психическими расстройствами;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ru-RU" sz="6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6400" dirty="0">
                <a:latin typeface="Arial" panose="020B0604020202020204" pitchFamily="34" charset="0"/>
                <a:cs typeface="Arial" panose="020B0604020202020204" pitchFamily="34" charset="0"/>
              </a:rPr>
              <a:t>социально-бытовое устройство инвалидов и престарелых, страдающих психическими расстройствами, а также уход за ними;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ru-RU" sz="6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6400" dirty="0">
                <a:latin typeface="Arial" panose="020B0604020202020204" pitchFamily="34" charset="0"/>
                <a:cs typeface="Arial" panose="020B0604020202020204" pitchFamily="34" charset="0"/>
              </a:rPr>
              <a:t>получение образования лицами, страдающими психическими расстройствами;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ru-RU" sz="6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6400" dirty="0">
                <a:latin typeface="Arial" panose="020B0604020202020204" pitchFamily="34" charset="0"/>
                <a:cs typeface="Arial" panose="020B0604020202020204" pitchFamily="34" charset="0"/>
              </a:rPr>
              <a:t>трудоустройство лиц, страдающих психическими расстройствами, включая инвалидов, на лечебно-производственные предприятия для трудовой терапии и специальные производства, цеха или участки с облегченными условиями труда для таких лиц;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ru-RU" sz="6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6400" dirty="0">
                <a:latin typeface="Arial" panose="020B0604020202020204" pitchFamily="34" charset="0"/>
                <a:cs typeface="Arial" panose="020B0604020202020204" pitchFamily="34" charset="0"/>
              </a:rPr>
              <a:t>установление обязательных квот рабочих мест на предприятиях, в учреждениях и организациях для трудоустройства лиц, страдающих психическими расстройствами;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ru-RU" sz="6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6400" dirty="0">
                <a:latin typeface="Arial" panose="020B0604020202020204" pitchFamily="34" charset="0"/>
                <a:cs typeface="Arial" panose="020B0604020202020204" pitchFamily="34" charset="0"/>
              </a:rPr>
              <a:t>применение методов экономического стимулирования для предприятий, учреждений и организаций, предоставляющих рабочие места для лиц, страдающих психическими расстройствами;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ru-RU" sz="6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6400" dirty="0">
                <a:latin typeface="Arial" panose="020B0604020202020204" pitchFamily="34" charset="0"/>
                <a:cs typeface="Arial" panose="020B0604020202020204" pitchFamily="34" charset="0"/>
              </a:rPr>
              <a:t>иные меры, необходимые для социальной поддержки лиц, страдающих психическими расстройствами.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264238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9801964-2164-1F37-AD18-FC13F4C9AB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9720" y="166910"/>
            <a:ext cx="10114384" cy="1280890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>
                <a:latin typeface="Arial" panose="020B0604020202020204" pitchFamily="34" charset="0"/>
              </a:rPr>
              <a:t>Создание атмосферы психологической заботы и положительного психологического и эмоционального микроклимата</a:t>
            </a:r>
            <a:endParaRPr lang="ru-RU" sz="2400" b="1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5163DDA-A799-C7E1-0B05-2FB3012D97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50672" y="1583093"/>
            <a:ext cx="9829833" cy="5041641"/>
          </a:xfrm>
        </p:spPr>
        <p:txBody>
          <a:bodyPr>
            <a:normAutofit fontScale="92500" lnSpcReduction="10000"/>
          </a:bodyPr>
          <a:lstStyle/>
          <a:p>
            <a:r>
              <a:rPr lang="ru-RU" dirty="0">
                <a:effectLst/>
                <a:latin typeface="Arial" panose="020B0604020202020204" pitchFamily="34" charset="0"/>
              </a:rPr>
              <a:t>забота как комплиментарные (взаимодополняемые) и эмпатические  отклики на вербальные и невербальные сигналы подопечного;</a:t>
            </a:r>
          </a:p>
          <a:p>
            <a:r>
              <a:rPr lang="ru-RU" dirty="0">
                <a:effectLst/>
                <a:latin typeface="Arial" panose="020B0604020202020204" pitchFamily="34" charset="0"/>
              </a:rPr>
              <a:t>забота как действие, направленное на благо другого человека, на поддержание его бытия, поиск смысла;</a:t>
            </a:r>
          </a:p>
          <a:p>
            <a:r>
              <a:rPr lang="ru-RU" dirty="0">
                <a:effectLst/>
                <a:latin typeface="Arial" panose="020B0604020202020204" pitchFamily="34" charset="0"/>
              </a:rPr>
              <a:t>доброжелательное отношение и искреннее желание понять подопечного и помочь ему на пути осознания ценности его личности;</a:t>
            </a:r>
          </a:p>
          <a:p>
            <a:r>
              <a:rPr lang="ru-RU" dirty="0">
                <a:latin typeface="Arial" panose="020B0604020202020204" pitchFamily="34" charset="0"/>
              </a:rPr>
              <a:t>забота как</a:t>
            </a:r>
            <a:r>
              <a:rPr lang="ru-RU" dirty="0">
                <a:effectLst/>
                <a:latin typeface="Arial" panose="020B0604020202020204" pitchFamily="34" charset="0"/>
              </a:rPr>
              <a:t> ответственность, где задача не решить проблемы за человека, а содействовать появлению у него ответственности за свои поступки и конечный итог своей жизни; </a:t>
            </a:r>
          </a:p>
          <a:p>
            <a:r>
              <a:rPr lang="ru-RU" dirty="0">
                <a:latin typeface="Arial" panose="020B0604020202020204" pitchFamily="34" charset="0"/>
              </a:rPr>
              <a:t>работа с положительными эмоциями (арт-терапия).</a:t>
            </a:r>
          </a:p>
          <a:p>
            <a:pPr marL="0" indent="0">
              <a:buNone/>
            </a:pPr>
            <a:endParaRPr lang="ru-RU" dirty="0">
              <a:latin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>
                <a:latin typeface="Arial" panose="020B0604020202020204" pitchFamily="34" charset="0"/>
              </a:rPr>
              <a:t>Таким образом</a:t>
            </a:r>
            <a:r>
              <a:rPr lang="ru-RU" b="1" dirty="0">
                <a:latin typeface="Arial" panose="020B0604020202020204" pitchFamily="34" charset="0"/>
              </a:rPr>
              <a:t>, з</a:t>
            </a:r>
            <a:r>
              <a:rPr lang="ru-RU" b="1" dirty="0">
                <a:effectLst/>
                <a:latin typeface="Arial" panose="020B0604020202020204" pitchFamily="34" charset="0"/>
              </a:rPr>
              <a:t>абота </a:t>
            </a:r>
            <a:r>
              <a:rPr lang="ru-RU" dirty="0">
                <a:effectLst/>
                <a:latin typeface="Arial" panose="020B0604020202020204" pitchFamily="34" charset="0"/>
              </a:rPr>
              <a:t>исходит из паттернов заботы над подопечным и имеет </a:t>
            </a:r>
            <a:r>
              <a:rPr lang="ru-RU" b="1" dirty="0">
                <a:effectLst/>
                <a:latin typeface="Arial" panose="020B0604020202020204" pitchFamily="34" charset="0"/>
              </a:rPr>
              <a:t>4 аспекта: </a:t>
            </a:r>
          </a:p>
          <a:p>
            <a:pPr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ru-RU" dirty="0">
                <a:effectLst/>
                <a:latin typeface="Arial" panose="020B0604020202020204" pitchFamily="34" charset="0"/>
              </a:rPr>
              <a:t>потребность в содействии человеку на пути достижения гармонии или более полной реализации своих сил; </a:t>
            </a:r>
          </a:p>
          <a:p>
            <a:pPr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ru-RU" dirty="0">
                <a:effectLst/>
                <a:latin typeface="Arial" panose="020B0604020202020204" pitchFamily="34" charset="0"/>
              </a:rPr>
              <a:t>ориентация на образ подопечного - такой, каким он может стать; </a:t>
            </a:r>
          </a:p>
          <a:p>
            <a:pPr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ru-RU" dirty="0">
                <a:effectLst/>
                <a:latin typeface="Arial" panose="020B0604020202020204" pitchFamily="34" charset="0"/>
              </a:rPr>
              <a:t>чувствительность к сигналам подопечного и выстраивание воздействия на этой основе;</a:t>
            </a:r>
          </a:p>
          <a:p>
            <a:pPr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ru-RU" dirty="0">
                <a:effectLst/>
                <a:latin typeface="Arial" panose="020B0604020202020204" pitchFamily="34" charset="0"/>
              </a:rPr>
              <a:t>присутствие в жизни подопечного.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115058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A298CC64-033C-A051-6B4E-84E2FFFC702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99860" y="2529017"/>
            <a:ext cx="9355495" cy="1655762"/>
          </a:xfrm>
        </p:spPr>
        <p:txBody>
          <a:bodyPr/>
          <a:lstStyle/>
          <a:p>
            <a:pPr algn="ctr"/>
            <a:r>
              <a:rPr lang="ru-RU" sz="28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Медицинский аспект ухода за недееспособным гражданином в зависимости от состояния его здоровья и возраста</a:t>
            </a:r>
          </a:p>
        </p:txBody>
      </p:sp>
    </p:spTree>
    <p:extLst>
      <p:ext uri="{BB962C8B-B14F-4D97-AF65-F5344CB8AC3E}">
        <p14:creationId xmlns:p14="http://schemas.microsoft.com/office/powerpoint/2010/main" val="18695130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4023093-8E23-6DD7-67BE-5C71BEAAC2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339527"/>
            <a:ext cx="8911687" cy="1280890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О получении медицинской помощи недееспособными и не полностью дееспособными гражданам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019C43A-43E6-FC3D-60ED-8C034EA29C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66122" y="1620417"/>
            <a:ext cx="10049069" cy="5069632"/>
          </a:xfrm>
        </p:spPr>
        <p:txBody>
          <a:bodyPr>
            <a:normAutofit fontScale="77500" lnSpcReduction="20000"/>
          </a:bodyPr>
          <a:lstStyle/>
          <a:p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утрата дееспособности - постепенный процесс, который зависит от стадии развития болезни. Уровень функционирования и дееспособности может также варьироваться (могут наступать улучшения и регрессии);</a:t>
            </a:r>
          </a:p>
          <a:p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следует проконсультироваться с лечащим врачом касательно уровня функционирования больного на основе профессиональной проверки различных сфер функционирования, а также касательно влияния имеющихся болезней на данном этапе на способность больного принимать решения в различных сферах жизни;</a:t>
            </a:r>
          </a:p>
          <a:p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необходимо максимально уважать право больного самостоятельно принимать решения касательно себя, до тех пор, пока он способен делать это, и поддерживать, по мере возможности, дееспособность, которая ещё осталась у него на каждой стадии болезни;</a:t>
            </a:r>
          </a:p>
          <a:p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важно заранее составить планы и подготовиться к этапу, когда будет утрачена дееспособность больного и его способность принимать решения в различных сферах. Параллельно с этим сам больной может заранее высказать свои пожелания касательно медицинских вопросов − предполагаемому опекуну, которое будет принимать вместо него решения в медицинской сфере.</a:t>
            </a:r>
          </a:p>
          <a:p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Попечитель как и опекун обязан заботиться об обеспечении подопечного лечением (статья 36 Гражданского кодекса).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1347298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7294921-F6C9-1045-4DB3-29FB7374BD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68990" y="316200"/>
            <a:ext cx="8911687" cy="1280890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Федеральный закон РФ «Об основах охраны здоровья граждан РФ»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85651ED-E9E9-9C9F-8D3C-24511A4315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40257" y="1425514"/>
            <a:ext cx="9769151" cy="5432486"/>
          </a:xfrm>
        </p:spPr>
        <p:txBody>
          <a:bodyPr numCol="2">
            <a:normAutofit/>
          </a:bodyPr>
          <a:lstStyle/>
          <a:p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Статья 20 Федерального закона «Об основах охраны здоровья граждан РФ». Информированное добровольное согласие на медицинское вмешательство и на отказ от медицинского вмешательства </a:t>
            </a:r>
          </a:p>
          <a:p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Информированное добровольное согласие на медицинское вмешательство дает … </a:t>
            </a:r>
            <a:r>
              <a:rPr lang="ru-RU" sz="1400" u="sng" dirty="0">
                <a:latin typeface="Arial" panose="020B0604020202020204" pitchFamily="34" charset="0"/>
                <a:cs typeface="Arial" panose="020B0604020202020204" pitchFamily="34" charset="0"/>
              </a:rPr>
              <a:t>законный представитель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в отношении:  …лица, признанного в установленном законом порядке    недееспособным, если такое лицо по своему состоянию не способно дать согласие на медицинское вмешательство.</a:t>
            </a:r>
          </a:p>
          <a:p>
            <a:pPr marL="0" indent="0">
              <a:buNone/>
            </a:pPr>
            <a:endParaRPr lang="ru-RU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ru-RU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ru-RU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ru-RU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ru-RU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ru-RU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ru-RU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ru-RU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Статья 22 Федерального закона «Об основах охраны здоровья граждан РФ». Информация о состоянии здоровья</a:t>
            </a:r>
          </a:p>
          <a:p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Каждый имеет право получить в доступной для него форме имеющуюся в медицинской организации информацию о состоянии своего здоровья, в том числе сведения о результатах медицинского обследования, наличии заболевания, об установленном диагнозе и о прогнозе развития заболевания, методах оказания медицинской помощи, связанном с ними риске, возможных видах медицинского вмешательства, его последствиях и результатах оказания медицинской помощи. </a:t>
            </a:r>
          </a:p>
          <a:p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в отношении </a:t>
            </a:r>
            <a:r>
              <a:rPr lang="ru-RU" sz="1400" u="sng" dirty="0">
                <a:latin typeface="Arial" panose="020B0604020202020204" pitchFamily="34" charset="0"/>
                <a:cs typeface="Arial" panose="020B0604020202020204" pitchFamily="34" charset="0"/>
              </a:rPr>
              <a:t>граждан, признанных в установленном законом порядке недееспособными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, информация о состоянии здоровья предоставляется их законным представителям.</a:t>
            </a:r>
          </a:p>
        </p:txBody>
      </p:sp>
    </p:spTree>
    <p:extLst>
      <p:ext uri="{BB962C8B-B14F-4D97-AF65-F5344CB8AC3E}">
        <p14:creationId xmlns:p14="http://schemas.microsoft.com/office/powerpoint/2010/main" val="399225726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369206A-6EA1-9B4B-9376-DDE9E12495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1039" y="624110"/>
            <a:ext cx="8911687" cy="1280890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Должен ли опекун или попечитель проживать вместе с подопечным?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5B72A0E-8895-5E3C-3646-0EC6C04386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76669" y="2133599"/>
            <a:ext cx="9227943" cy="4584441"/>
          </a:xfrm>
        </p:spPr>
        <p:txBody>
          <a:bodyPr/>
          <a:lstStyle/>
          <a:p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Нет, такой обязанности законодательством не установлено.</a:t>
            </a:r>
          </a:p>
          <a:p>
            <a:pPr marL="0" indent="0">
              <a:buNone/>
            </a:pP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Возникает вопрос, как исполнять опекуну или попечителю свои обязанности?</a:t>
            </a:r>
          </a:p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Обязанности по заботе о содержании, уходе и лечении могут исполняться путем организации ухода силами помощника подопечного для личного обслуживания и ведения домашнего хозяйства или получения социальных услуг, в том числе сопровождаемого проживания.</a:t>
            </a:r>
          </a:p>
        </p:txBody>
      </p:sp>
    </p:spTree>
    <p:extLst>
      <p:ext uri="{BB962C8B-B14F-4D97-AF65-F5344CB8AC3E}">
        <p14:creationId xmlns:p14="http://schemas.microsoft.com/office/powerpoint/2010/main" val="39343367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A298CC64-033C-A051-6B4E-84E2FFFC702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73289" y="1978511"/>
            <a:ext cx="9144000" cy="1655762"/>
          </a:xfrm>
        </p:spPr>
        <p:txBody>
          <a:bodyPr>
            <a:normAutofit/>
          </a:bodyPr>
          <a:lstStyle/>
          <a:p>
            <a:pPr algn="ctr"/>
            <a:r>
              <a:rPr lang="ru-RU" sz="28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1.Создание безопасных условий для жизни подопечных граждан в доме и в обществе в зависимости от их состояния здоровья и опыта жизни</a:t>
            </a:r>
          </a:p>
        </p:txBody>
      </p:sp>
    </p:spTree>
    <p:extLst>
      <p:ext uri="{BB962C8B-B14F-4D97-AF65-F5344CB8AC3E}">
        <p14:creationId xmlns:p14="http://schemas.microsoft.com/office/powerpoint/2010/main" val="31942287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5048876-6010-C641-D91B-4672262AEB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10984" y="474299"/>
            <a:ext cx="8911687" cy="635523"/>
          </a:xfrm>
        </p:spPr>
        <p:txBody>
          <a:bodyPr/>
          <a:lstStyle/>
          <a:p>
            <a:pPr algn="ctr"/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Основные (базовые) понятия темы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7F7C1B9-BC90-2CFA-5036-2FC24D1839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5236" y="1233320"/>
            <a:ext cx="9447277" cy="5624680"/>
          </a:xfrm>
        </p:spPr>
        <p:txBody>
          <a:bodyPr>
            <a:normAutofit lnSpcReduction="10000"/>
          </a:bodyPr>
          <a:lstStyle/>
          <a:p>
            <a:r>
              <a:rPr lang="ru-RU" b="1" i="1" dirty="0">
                <a:latin typeface="Arial" panose="020B0604020202020204" pitchFamily="34" charset="0"/>
                <a:cs typeface="Arial" panose="020B0604020202020204" pitchFamily="34" charset="0"/>
              </a:rPr>
              <a:t>Безопасность личности </a:t>
            </a:r>
            <a:r>
              <a:rPr lang="ru-RU" i="1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состояние человека, при котором ничего не угрожает его жизни и здоровью (физическому и психическому), его возможностям функционировать и развиваться как биологическое и социальное существо.</a:t>
            </a:r>
          </a:p>
          <a:p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Недееспособность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- неспособность гражданина своими действиями приобретать и осуществлять гражданские права, создавать для себя гражданские обязанности и исполнять их.  Человек, как правило, считается недееспособным в силу недостижения определенного возраста либо вследствие психического расстройства.</a:t>
            </a:r>
          </a:p>
          <a:p>
            <a:r>
              <a:rPr lang="ru-RU" b="1" i="1" dirty="0">
                <a:latin typeface="Arial" panose="020B0604020202020204" pitchFamily="34" charset="0"/>
                <a:cs typeface="Arial" panose="020B0604020202020204" pitchFamily="34" charset="0"/>
              </a:rPr>
              <a:t>Инвалид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– лицо, которое имеет нарушение здоровья со стойким расстройством функций организма, обусловленное заболеваниями, последствиями травм или дефектами, приводящее к ограничению жизнедеятельности и вызывающее необходимость его социальной защиты.</a:t>
            </a:r>
          </a:p>
          <a:p>
            <a:r>
              <a:rPr lang="ru-RU" b="1" i="1" dirty="0">
                <a:latin typeface="Arial" panose="020B0604020202020204" pitchFamily="34" charset="0"/>
                <a:cs typeface="Arial" panose="020B0604020202020204" pitchFamily="34" charset="0"/>
              </a:rPr>
              <a:t>Инвалидность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- полная или частичная утрата самостоятельно обслуживать себя, передвигаться, общаться, работать.</a:t>
            </a:r>
          </a:p>
          <a:p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Социальная реабилитация инвалидов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- система и процесс полного или частичного восстановления способностей инвалидов к бытовой, общественной, профессиональной и иной деятельности. </a:t>
            </a:r>
          </a:p>
          <a:p>
            <a:r>
              <a:rPr lang="ru-RU" b="1" i="1" dirty="0">
                <a:latin typeface="Arial" panose="020B0604020202020204" pitchFamily="34" charset="0"/>
                <a:cs typeface="Arial" panose="020B0604020202020204" pitchFamily="34" charset="0"/>
              </a:rPr>
              <a:t>Социально-бытовая реабилитация включает: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социально-бытовую ориентацию; социально-бытовое образование; социально-бытовую адаптацию.</a:t>
            </a:r>
          </a:p>
          <a:p>
            <a:endParaRPr lang="ru-RU" dirty="0"/>
          </a:p>
          <a:p>
            <a:pPr marL="0" indent="0">
              <a:buNone/>
            </a:pP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691406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4CD9B74-EA43-E748-9857-43FD0C40A8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29747" y="138919"/>
            <a:ext cx="10266784" cy="990085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Организация социально-бытовой реабилитации инвалидов с поражением опорно-двигательного аппарата среди недееспособных и не полностью дееспособных граждан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9D78E89-73A5-06E1-704A-575D2DCBE5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29747" y="1007706"/>
            <a:ext cx="10406743" cy="5711375"/>
          </a:xfrm>
        </p:spPr>
        <p:txBody>
          <a:bodyPr>
            <a:normAutofit fontScale="475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1. Предусмотреть возможность использования инвалидом обыденного хозяйственно-бытового оборудования и купонной утвари путем обучения (переобучения).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2. Оснастить имеющееся оборудование, утварь элементарными специальными приспособлениями (насадками, рычагами и т. д.) для использования его инвалидом.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3. Оборудовать квартиру новыми специальными адаптивными техническими средствами с учетом потребностей инвалида, приспособить жилищные условия к потребностям инвалида с учетом типа дефекта.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ru-RU" sz="25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500" i="1" dirty="0">
                <a:latin typeface="Arial" panose="020B0604020202020204" pitchFamily="34" charset="0"/>
                <a:cs typeface="Arial" panose="020B0604020202020204" pitchFamily="34" charset="0"/>
              </a:rPr>
              <a:t>К оборудованию и оснащению предъявляются требования двух категорий.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ru-RU" sz="25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500" i="1" dirty="0">
                <a:latin typeface="Arial" panose="020B0604020202020204" pitchFamily="34" charset="0"/>
                <a:cs typeface="Arial" panose="020B0604020202020204" pitchFamily="34" charset="0"/>
              </a:rPr>
              <a:t> 1. Медицинские требования: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• точное соответствие типу дефекта;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• совпадение реабилитационного воздействия с физиологической функцией дефектного органа (конечности);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• функциональность реабилитационных изделий;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• предупреждение (избежание) возможных осложнений в ходе пользования вспомогательными устройствами.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ru-RU" sz="2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500" i="1" dirty="0">
                <a:latin typeface="Arial" panose="020B0604020202020204" pitchFamily="34" charset="0"/>
                <a:cs typeface="Arial" panose="020B0604020202020204" pitchFamily="34" charset="0"/>
              </a:rPr>
              <a:t>2. Технические требования: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• безопасность пользования;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• надежность, прочность материала, из которого изготовлено изделие;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• простота конструкции, обеспечивающая доступность для пользователя;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• компактность;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• ограничение эргономических усилий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ru-RU" sz="2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 Реализация указанных положений будет различаться в зависимости от локализации анатомического дефекта (повреждение верхних либо нижних конечностей). Вместе с тем вне зависимости от локализации повреждений необходимо предусмотреть последовательность технологии социально-бытовой реабилитации инвалидов.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ru-RU" sz="25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2500" i="1" dirty="0">
                <a:latin typeface="Arial" panose="020B0604020202020204" pitchFamily="34" charset="0"/>
                <a:cs typeface="Arial" panose="020B0604020202020204" pitchFamily="34" charset="0"/>
              </a:rPr>
              <a:t>Модель жилого помещения представлена несколькими блоками: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- Санитарно-гигиенический блок включает два помещения: ванная комната и туалет.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- Кухонно-бытовой блок включает в себя два помещения: кухню и столовую.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sz="2500" dirty="0" err="1">
                <a:latin typeface="Arial" panose="020B0604020202020204" pitchFamily="34" charset="0"/>
                <a:cs typeface="Arial" panose="020B0604020202020204" pitchFamily="34" charset="0"/>
              </a:rPr>
              <a:t>Спально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-гостиничный блок включает в себя прихожую, гостиную и спальню.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ru-RU" sz="2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500639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8E32F3B-A9E8-A58C-3C20-F1CD607BF7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49110" y="121298"/>
            <a:ext cx="8911687" cy="82109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Организация социально-бытовой и социально-средовой реабилитации инвалидов с нарушениями слуха среди недееспособных и не полностью дееспособных граждан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51E0670-D206-122C-4683-AA6602E548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11087" y="914400"/>
            <a:ext cx="10580913" cy="5822302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600" i="1" dirty="0">
                <a:latin typeface="Arial" panose="020B0604020202020204" pitchFamily="34" charset="0"/>
                <a:cs typeface="Arial" panose="020B0604020202020204" pitchFamily="34" charset="0"/>
              </a:rPr>
              <a:t>Индивидуальные слуховые аппараты: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• ушные вкладыши каплевидной формы, которые максимально соответствуют анатомическим особенностям слухового прохода, что позволяет избежать обратной акустической связи;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• заушные слуховые аппараты с присоединением к дужке очковой оправы;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• система индивидуального прослушивания телерадиоаппаратуры (радионаушники);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•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Bjfe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усилитель акустический (насадка) на телефонную трубку.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ru-RU" sz="16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600" i="1" dirty="0">
                <a:latin typeface="Arial" panose="020B0604020202020204" pitchFamily="34" charset="0"/>
                <a:cs typeface="Arial" panose="020B0604020202020204" pitchFamily="34" charset="0"/>
              </a:rPr>
              <a:t>Оснащение бытовых и производственных помещений следующей аппаратурой: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• индикатор телефонного вызова (телефонный сигнализатор) с возможностью подключения комнатного светильника;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• световой сигнализатор со встроенным передатчиком;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• телефонная трубка с усилителем;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• световой сигнализатор дверного звонка;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• будильник со световой, вибрационной индикацией;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• детектор дыма со световой индикацией;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• телефон-принтер с памятью со встроенным экраном.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ru-RU" sz="16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600" i="1" dirty="0">
                <a:latin typeface="Arial" panose="020B0604020202020204" pitchFamily="34" charset="0"/>
                <a:cs typeface="Arial" panose="020B0604020202020204" pitchFamily="34" charset="0"/>
              </a:rPr>
              <a:t>На улице/в транспорте: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информационное обеспечение инвалидов с патологией слуха — оснащение транспорта световым сигнализатором остановки и начала движения, "бегущей строкой" — информацией о наименовании станции, мигающим маяком.</a:t>
            </a:r>
          </a:p>
        </p:txBody>
      </p:sp>
    </p:spTree>
    <p:extLst>
      <p:ext uri="{BB962C8B-B14F-4D97-AF65-F5344CB8AC3E}">
        <p14:creationId xmlns:p14="http://schemas.microsoft.com/office/powerpoint/2010/main" val="9613949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829009B-1C80-40FB-082F-076BBA9BED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6792" y="148248"/>
            <a:ext cx="9414588" cy="751877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Организация социально-бытовой и социально-средовой реабилитации инвалидов с нарушениями зрения среди недееспособных и не полностью дееспособных граждан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4C92B68-1A39-080C-6E15-6F1D2FBBA7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56792" y="1119673"/>
            <a:ext cx="10207690" cy="573832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Система ориентиров — осязательных (тактильных), слуховых и зрительных, которые способствуют безопасности передвижения и ориентировке в пространстве.</a:t>
            </a:r>
          </a:p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Осязательные ориентиры: направляющие поручни, рельефные обозначения на поручнях, таблицы с выпуклыми надписями или шрифтом Брайля, рельефные планы этажей, здания и т. п.; изменяемый тип покрытия пола перед препятствиями (поворотами, лестницами, подъемами, входами). </a:t>
            </a:r>
          </a:p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Слуховые ориентиры: звуковые маяки при входах, радиотрансляция.</a:t>
            </a:r>
          </a:p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Для передвижения и ориентировки (трость, системы для ориентации — локаторы лазерные, световые и др.); </a:t>
            </a:r>
          </a:p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Для самообслуживания —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тифлосредства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культурнобытового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и хозяйственного назначения (кухонные приборы и приспособления для приготовления пищи, шитья, ухода за ребенком и др.); </a:t>
            </a:r>
          </a:p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Для информационного обеспечения, обучения (приборы и приспособления для чтения, письма по Брайлю, системы "говорящая книга", специальные компьютерные устройства и др.); </a:t>
            </a:r>
          </a:p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Для трудовой деятельности —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тифлосредства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и приспособления, которыми незрячих обеспечивает производство в зависимости от вида трудовой деятельности.</a:t>
            </a:r>
          </a:p>
        </p:txBody>
      </p:sp>
    </p:spTree>
    <p:extLst>
      <p:ext uri="{BB962C8B-B14F-4D97-AF65-F5344CB8AC3E}">
        <p14:creationId xmlns:p14="http://schemas.microsoft.com/office/powerpoint/2010/main" val="36570810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8F682AB-F346-535C-DCDD-7AE011814D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8151" y="148248"/>
            <a:ext cx="10142376" cy="812805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Особенности социальной реабилитации инвалидов с психическими нарушениями и интеллектуальной недостаточностью среди недееспособных и не полностью дееспособных граждан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0AEDA5E-563A-746C-D862-D173108A93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1795" y="1196914"/>
            <a:ext cx="10266784" cy="5512838"/>
          </a:xfrm>
        </p:spPr>
        <p:txBody>
          <a:bodyPr numCol="2">
            <a:normAutofit fontScale="47500" lnSpcReduction="20000"/>
          </a:bodyPr>
          <a:lstStyle/>
          <a:p>
            <a:r>
              <a:rPr lang="ru-RU" sz="3300" dirty="0">
                <a:latin typeface="Arial" panose="020B0604020202020204" pitchFamily="34" charset="0"/>
                <a:cs typeface="Arial" panose="020B0604020202020204" pitchFamily="34" charset="0"/>
              </a:rPr>
              <a:t>адаптационное обучение;</a:t>
            </a:r>
          </a:p>
          <a:p>
            <a:r>
              <a:rPr lang="ru-RU" sz="3300" dirty="0">
                <a:latin typeface="Arial" panose="020B0604020202020204" pitchFamily="34" charset="0"/>
                <a:cs typeface="Arial" panose="020B0604020202020204" pitchFamily="34" charset="0"/>
              </a:rPr>
              <a:t>обучение пользованию бытовыми приборами; </a:t>
            </a:r>
          </a:p>
          <a:p>
            <a:r>
              <a:rPr lang="ru-RU" sz="3300" dirty="0">
                <a:latin typeface="Arial" panose="020B0604020202020204" pitchFamily="34" charset="0"/>
                <a:cs typeface="Arial" panose="020B0604020202020204" pitchFamily="34" charset="0"/>
              </a:rPr>
              <a:t>разработка индивидуальных решений адаптации жилищно-коммунальных условий к инвалиду;</a:t>
            </a:r>
          </a:p>
          <a:p>
            <a:r>
              <a:rPr lang="ru-RU" sz="3300" dirty="0">
                <a:latin typeface="Arial" panose="020B0604020202020204" pitchFamily="34" charset="0"/>
                <a:cs typeface="Arial" panose="020B0604020202020204" pitchFamily="34" charset="0"/>
              </a:rPr>
              <a:t>обучение мерам безопасности, общению;</a:t>
            </a:r>
          </a:p>
          <a:p>
            <a:r>
              <a:rPr lang="ru-RU" sz="3300" dirty="0">
                <a:latin typeface="Arial" panose="020B0604020202020204" pitchFamily="34" charset="0"/>
                <a:cs typeface="Arial" panose="020B0604020202020204" pitchFamily="34" charset="0"/>
              </a:rPr>
              <a:t>обучение жизненным навыкам по персональному уходу (внешний вид, личная гигиена) и персональной сохранности (пользование газом, электричеством);</a:t>
            </a:r>
          </a:p>
          <a:p>
            <a:r>
              <a:rPr lang="ru-RU" sz="3300" dirty="0">
                <a:latin typeface="Arial" panose="020B0604020202020204" pitchFamily="34" charset="0"/>
                <a:cs typeface="Arial" panose="020B0604020202020204" pitchFamily="34" charset="0"/>
              </a:rPr>
              <a:t>формирование навыков самообслуживания: санитарно-гигиенические навыки, уход, за одеждой, уход за жилищем, навыки приготовления и приема пищи; </a:t>
            </a:r>
          </a:p>
          <a:p>
            <a:r>
              <a:rPr lang="ru-RU" sz="3300" dirty="0">
                <a:latin typeface="Arial" panose="020B0604020202020204" pitchFamily="34" charset="0"/>
                <a:cs typeface="Arial" panose="020B0604020202020204" pitchFamily="34" charset="0"/>
              </a:rPr>
              <a:t>подготовка к независимому образу жизни, обучение навыкам самостоятельного проживания, овладение навыками хозяйственно-бытового труда, умение принимать самостоятельные решения, ориентироваться в современных рыночных отношениях;</a:t>
            </a:r>
          </a:p>
          <a:p>
            <a:r>
              <a:rPr lang="ru-RU" sz="3300" dirty="0">
                <a:latin typeface="Arial" panose="020B0604020202020204" pitchFamily="34" charset="0"/>
                <a:cs typeface="Arial" panose="020B0604020202020204" pitchFamily="34" charset="0"/>
              </a:rPr>
              <a:t>воспитание, обучение хозяйственно-бытовым навыкам, формированию установки на труд, расширению социального опыта (покупки, оплата, доставка и т. д.);</a:t>
            </a:r>
          </a:p>
          <a:p>
            <a:r>
              <a:rPr lang="ru-RU" sz="3300" dirty="0">
                <a:latin typeface="Arial" panose="020B0604020202020204" pitchFamily="34" charset="0"/>
                <a:cs typeface="Arial" panose="020B0604020202020204" pitchFamily="34" charset="0"/>
              </a:rPr>
              <a:t>обучение досуговой деятельности;</a:t>
            </a:r>
          </a:p>
          <a:p>
            <a:r>
              <a:rPr lang="ru-RU" sz="3300" dirty="0">
                <a:latin typeface="Arial" panose="020B0604020202020204" pitchFamily="34" charset="0"/>
                <a:cs typeface="Arial" panose="020B0604020202020204" pitchFamily="34" charset="0"/>
              </a:rPr>
              <a:t>обучение занятиям физкультурой и спортом;</a:t>
            </a:r>
          </a:p>
          <a:p>
            <a:r>
              <a:rPr lang="ru-RU" sz="3300" dirty="0">
                <a:latin typeface="Arial" panose="020B0604020202020204" pitchFamily="34" charset="0"/>
                <a:cs typeface="Arial" panose="020B0604020202020204" pitchFamily="34" charset="0"/>
              </a:rPr>
              <a:t>практикуется терапия отдыхом, досугом, побуждающими развитие интересов, организация здорового образа жизни, сексуальное воспитание;</a:t>
            </a:r>
          </a:p>
          <a:p>
            <a:r>
              <a:rPr lang="ru-RU" sz="3300" dirty="0">
                <a:latin typeface="Arial" panose="020B0604020202020204" pitchFamily="34" charset="0"/>
                <a:cs typeface="Arial" panose="020B0604020202020204" pitchFamily="34" charset="0"/>
              </a:rPr>
              <a:t>установки на избегание негативного влияния социального окружения;</a:t>
            </a:r>
          </a:p>
          <a:p>
            <a:r>
              <a:rPr lang="ru-RU" sz="3300" dirty="0">
                <a:latin typeface="Arial" panose="020B0604020202020204" pitchFamily="34" charset="0"/>
                <a:cs typeface="Arial" panose="020B0604020202020204" pitchFamily="34" charset="0"/>
              </a:rPr>
              <a:t>знакомство с городом, транспортом, магазинами, сферой обслуживания, производственными отношениями; </a:t>
            </a:r>
          </a:p>
          <a:p>
            <a:r>
              <a:rPr lang="ru-RU" sz="3300" dirty="0">
                <a:latin typeface="Arial" panose="020B0604020202020204" pitchFamily="34" charset="0"/>
                <a:cs typeface="Arial" panose="020B0604020202020204" pitchFamily="34" charset="0"/>
              </a:rPr>
              <a:t>формирование элементов нравственно-эстетического воспитания: навыков повседневного поведения, усвоения правил поведения в общественных местах, правил поведения человека в рабочем коллективе.</a:t>
            </a:r>
          </a:p>
          <a:p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17433237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B602C9F-9E0B-B89E-8D63-1ADBA8AB10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90532" y="258659"/>
            <a:ext cx="9965093" cy="1019634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Проверки проводятся в виде посещения подопечного (недееспособного или не полностью дееспособного гражданина) органом опеки и попечительства</a:t>
            </a:r>
            <a:br>
              <a:rPr lang="ru-RU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sz="2400" b="1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4493E7A-EA63-74AD-AE6B-34693EBE6D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96752" y="1231640"/>
            <a:ext cx="10077060" cy="5467740"/>
          </a:xfrm>
        </p:spPr>
        <p:txBody>
          <a:bodyPr>
            <a:normAutofit fontScale="40000" lnSpcReduction="2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Органы опеки и попечительства проверяют условия жизни подопечных, соблюдение опекунами и попечителями их прав и законных интересов, обеспечение сохранности их имущества, а также выполнение опекунами или попечителями требований к осуществлению своих прав и исполнению своих обязанностей.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Во время проверок оцениваются жилищно-бытовые условия, состояние здоровья подопечного, внешний вид и соблюдение гигиены, эмоциональное и физическое состояние, отношения с опекуном или попечителем, возможность опекуна или попечителя обеспечить потребности подопечного, включая выполнение реабилитационных мероприятий, содержащихся в индивидуальной программе реабилитации или </a:t>
            </a:r>
            <a:r>
              <a:rPr lang="ru-RU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абилитации</a:t>
            </a:r>
            <a:r>
              <a:rPr lang="ru-RU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инвалида.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По результатам проверки исполнения обязанностей опекуном недееспособного гражданина составляется акт о проверке условий жизни совершеннолетнего недееспособного гражданина, соблюдении опекуном прав и законных интересов совершеннолетнего недееспособного гражданина, обеспечении сохранности его имущества, а также о выполнении опекуном требований к осуществлению своих прав и исполнению своих обязанностей.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По результатам проверки выполнения обязанностей по попечительству в отношении совершеннолетнего не полностью дееспособного гражданина составляется акт о выполнении попечителем требований к осуществлению своих прав и исполнению своих обязанностей.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Акт о проверке условий жизни и акт об исполнении попечителем своих обязанностей оформляются в двух экземплярах, один из которых направляется опекуну или попечителю в течение 3 дней со дня утверждения акта, второй хранится в органе опеки и попечительства.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653137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B602C9F-9E0B-B89E-8D63-1ADBA8AB10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46475" y="92266"/>
            <a:ext cx="9816789" cy="644853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1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Регулярность проверок условий жизни подопечного</a:t>
            </a:r>
            <a:br>
              <a:rPr lang="ru-RU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4493E7A-EA63-74AD-AE6B-34693EBE6D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3998" y="737119"/>
            <a:ext cx="10517725" cy="5943599"/>
          </a:xfrm>
        </p:spPr>
        <p:txBody>
          <a:bodyPr numCol="2" spcCol="360000">
            <a:noAutofit/>
          </a:bodyPr>
          <a:lstStyle/>
          <a:p>
            <a:pPr marL="0" indent="0" algn="just">
              <a:buNone/>
            </a:pPr>
            <a:r>
              <a:rPr lang="ru-RU" sz="1600" b="1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Проверки проводятся в виде посещения подопечного органом опеки и попечительства:</a:t>
            </a:r>
            <a:endParaRPr lang="ru-RU" sz="1600" b="1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− 1 раз в течение первого месяца после принятия органом опеки и попечительства решения о назначении опекуна или попечителя; </a:t>
            </a:r>
          </a:p>
          <a:p>
            <a:pPr marL="0" indent="0" algn="just">
              <a:buNone/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− 1 раз в 3 месяца в течение первого года после принятия органом опеки и попечительства решения о назначении опекуна или попечителя; </a:t>
            </a:r>
          </a:p>
          <a:p>
            <a:pPr marL="0" indent="0" algn="just">
              <a:buNone/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− 1 раз в 6 месяцев в течение второго года и последующих лет после принятия органом опеки и попечительства решения о назначении опекуна или попечителя. </a:t>
            </a:r>
          </a:p>
          <a:p>
            <a:pPr marL="0" indent="0" algn="just">
              <a:buNone/>
            </a:pPr>
            <a:r>
              <a:rPr lang="ru-RU" sz="1600" b="1" i="1" dirty="0">
                <a:latin typeface="Arial" panose="020B0604020202020204" pitchFamily="34" charset="0"/>
                <a:cs typeface="Arial" panose="020B0604020202020204" pitchFamily="34" charset="0"/>
              </a:rPr>
              <a:t>При установлении опеки или попечительства над подопечным его близким родственником:</a:t>
            </a:r>
          </a:p>
          <a:p>
            <a:pPr algn="just">
              <a:buFontTx/>
              <a:buChar char="-"/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1 раз в течение первого года после принятия органом опеки и попечительства решения о назначении опекуна или попечителя; </a:t>
            </a:r>
          </a:p>
          <a:p>
            <a:pPr algn="just">
              <a:buFontTx/>
              <a:buChar char="-"/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1 раз в 3 года в течение последующих лет после принятия органом опеки и попечительства решения о назначении опекуна или попечителя.</a:t>
            </a:r>
          </a:p>
          <a:p>
            <a:pPr marL="0" indent="0" algn="just">
              <a:buNone/>
            </a:pPr>
            <a:r>
              <a:rPr lang="ru-RU" sz="1600" b="1" i="1" dirty="0">
                <a:latin typeface="Arial" panose="020B0604020202020204" pitchFamily="34" charset="0"/>
                <a:cs typeface="Arial" panose="020B0604020202020204" pitchFamily="34" charset="0"/>
              </a:rPr>
              <a:t>При помещении подопечного под надзор в медицинскую организацию или организацию социального обслуживания, предоставляющую социальные услуги в стационарной форме:</a:t>
            </a:r>
          </a:p>
          <a:p>
            <a:pPr marL="0" indent="0" algn="just">
              <a:buNone/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− 1 раз в течение первого месяца после принятия решения о помещении совершеннолетнего подопечного под надзор в медицинскую организацию или организацию социального обслуживания, предоставляющую социальные услуги в стационарной форме; − 1 раз в 6 месяцев в течение первого года и последующих лет после принятия решения о помещении совершеннолетнего подопечного под надзор в медицинскую организацию или организацию социального обслуживания, предоставляющую социальные услуги в стационарной форме.</a:t>
            </a:r>
          </a:p>
        </p:txBody>
      </p:sp>
    </p:spTree>
    <p:extLst>
      <p:ext uri="{BB962C8B-B14F-4D97-AF65-F5344CB8AC3E}">
        <p14:creationId xmlns:p14="http://schemas.microsoft.com/office/powerpoint/2010/main" val="1251993886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793</TotalTime>
  <Words>2570</Words>
  <Application>Microsoft Office PowerPoint</Application>
  <PresentationFormat>Широкоэкранный</PresentationFormat>
  <Paragraphs>164</Paragraphs>
  <Slides>18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3" baseType="lpstr">
      <vt:lpstr>Arial</vt:lpstr>
      <vt:lpstr>Calibri</vt:lpstr>
      <vt:lpstr>Century Gothic</vt:lpstr>
      <vt:lpstr>Wingdings 3</vt:lpstr>
      <vt:lpstr>Легкий дым</vt:lpstr>
      <vt:lpstr>  Тема: Обеспечение безопасности подопечных.  Меры по предотвращению совершения противоправных деяний недееспособными и не полностью дееспособными гражданами   </vt:lpstr>
      <vt:lpstr>Презентация PowerPoint</vt:lpstr>
      <vt:lpstr>Основные (базовые) понятия темы</vt:lpstr>
      <vt:lpstr>Организация социально-бытовой реабилитации инвалидов с поражением опорно-двигательного аппарата среди недееспособных и не полностью дееспособных граждан </vt:lpstr>
      <vt:lpstr>Организация социально-бытовой и социально-средовой реабилитации инвалидов с нарушениями слуха среди недееспособных и не полностью дееспособных граждан </vt:lpstr>
      <vt:lpstr>Организация социально-бытовой и социально-средовой реабилитации инвалидов с нарушениями зрения среди недееспособных и не полностью дееспособных граждан </vt:lpstr>
      <vt:lpstr>Особенности социальной реабилитации инвалидов с психическими нарушениями и интеллектуальной недостаточностью среди недееспособных и не полностью дееспособных граждан </vt:lpstr>
      <vt:lpstr>Проверки проводятся в виде посещения подопечного (недееспособного или не полностью дееспособного гражданина) органом опеки и попечительства </vt:lpstr>
      <vt:lpstr>Регулярность проверок условий жизни подопечного </vt:lpstr>
      <vt:lpstr>Презентация PowerPoint</vt:lpstr>
      <vt:lpstr>Ответственность за вред, причиненный недееспособными и не полностью дееспособными гражданами</vt:lpstr>
      <vt:lpstr>Федеральный закон от 23.06.2016 N 182-ФЗ  "Об основах системы профилактики правонарушений в Российской Федерации"</vt:lpstr>
      <vt:lpstr>Предупреждение (профилактика) правонарушений среди недееспособных и не полностью недееспособных граждан (в том числе лиц, страдающих психическими расстройствами и расстройствами поведения)</vt:lpstr>
      <vt:lpstr>Создание атмосферы психологической заботы и положительного психологического и эмоционального микроклимата</vt:lpstr>
      <vt:lpstr>Презентация PowerPoint</vt:lpstr>
      <vt:lpstr>О получении медицинской помощи недееспособными и не полностью дееспособными гражданам</vt:lpstr>
      <vt:lpstr>Федеральный закон РФ «Об основах охраны здоровья граждан РФ»</vt:lpstr>
      <vt:lpstr>Должен ли опекун или попечитель проживать вместе с подопечным?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Петошина Светлана Игоревна</dc:creator>
  <cp:lastModifiedBy>Петошина Светлана Игоревна</cp:lastModifiedBy>
  <cp:revision>66</cp:revision>
  <dcterms:created xsi:type="dcterms:W3CDTF">2022-09-25T11:48:02Z</dcterms:created>
  <dcterms:modified xsi:type="dcterms:W3CDTF">2022-10-03T13:08:17Z</dcterms:modified>
</cp:coreProperties>
</file>