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59" r:id="rId6"/>
    <p:sldId id="260" r:id="rId7"/>
    <p:sldId id="262" r:id="rId8"/>
    <p:sldId id="263" r:id="rId9"/>
    <p:sldId id="264" r:id="rId10"/>
    <p:sldId id="265" r:id="rId11"/>
    <p:sldId id="266" r:id="rId12"/>
    <p:sldId id="267" r:id="rId13"/>
    <p:sldId id="269" r:id="rId14"/>
    <p:sldId id="270" r:id="rId15"/>
    <p:sldId id="268"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5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autoAdjust="0"/>
  </p:normalViewPr>
  <p:slideViewPr>
    <p:cSldViewPr snapToGrid="0">
      <p:cViewPr varScale="1">
        <p:scale>
          <a:sx n="116" d="100"/>
          <a:sy n="116" d="100"/>
        </p:scale>
        <p:origin x="390"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BBAF751-CCC9-4EBF-94A6-E65777E893F1}" type="datetimeFigureOut">
              <a:rPr lang="ru-RU" smtClean="0"/>
              <a:pPr/>
              <a:t>04.08.2022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2D8B10-634B-4C9C-B780-94EB1CDB9130}" type="slidenum">
              <a:rPr lang="ru-RU" smtClean="0"/>
              <a:pPr/>
              <a:t>‹#›</a:t>
            </a:fld>
            <a:endParaRPr lang="ru-RU"/>
          </a:p>
        </p:txBody>
      </p:sp>
    </p:spTree>
    <p:extLst>
      <p:ext uri="{BB962C8B-B14F-4D97-AF65-F5344CB8AC3E}">
        <p14:creationId xmlns:p14="http://schemas.microsoft.com/office/powerpoint/2010/main" val="40393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5000">
        <p15:prstTrans prst="pageCurlDouble"/>
      </p:transition>
    </mc:Choice>
    <mc:Fallback xmlns="">
      <p:transition spd="slow" advClick="0" advTm="1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BAF751-CCC9-4EBF-94A6-E65777E893F1}" type="datetimeFigureOut">
              <a:rPr lang="ru-RU" smtClean="0"/>
              <a:pPr/>
              <a:t>04.08.2022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2D8B10-634B-4C9C-B780-94EB1CDB9130}" type="slidenum">
              <a:rPr lang="ru-RU" smtClean="0"/>
              <a:pPr/>
              <a:t>‹#›</a:t>
            </a:fld>
            <a:endParaRPr lang="ru-RU"/>
          </a:p>
        </p:txBody>
      </p:sp>
    </p:spTree>
    <p:extLst>
      <p:ext uri="{BB962C8B-B14F-4D97-AF65-F5344CB8AC3E}">
        <p14:creationId xmlns:p14="http://schemas.microsoft.com/office/powerpoint/2010/main" val="1607490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5000">
        <p15:prstTrans prst="pageCurlDouble"/>
      </p:transition>
    </mc:Choice>
    <mc:Fallback xmlns="">
      <p:transition spd="slow" advClick="0" advTm="1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BAF751-CCC9-4EBF-94A6-E65777E893F1}" type="datetimeFigureOut">
              <a:rPr lang="ru-RU" smtClean="0"/>
              <a:pPr/>
              <a:t>04.08.2022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2D8B10-634B-4C9C-B780-94EB1CDB9130}" type="slidenum">
              <a:rPr lang="ru-RU" smtClean="0"/>
              <a:pPr/>
              <a:t>‹#›</a:t>
            </a:fld>
            <a:endParaRPr lang="ru-RU"/>
          </a:p>
        </p:txBody>
      </p:sp>
    </p:spTree>
    <p:extLst>
      <p:ext uri="{BB962C8B-B14F-4D97-AF65-F5344CB8AC3E}">
        <p14:creationId xmlns:p14="http://schemas.microsoft.com/office/powerpoint/2010/main" val="906706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5000">
        <p15:prstTrans prst="pageCurlDouble"/>
      </p:transition>
    </mc:Choice>
    <mc:Fallback xmlns="">
      <p:transition spd="slow" advClick="0" advTm="1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BAF751-CCC9-4EBF-94A6-E65777E893F1}" type="datetimeFigureOut">
              <a:rPr lang="ru-RU" smtClean="0"/>
              <a:pPr/>
              <a:t>04.08.2022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2D8B10-634B-4C9C-B780-94EB1CDB9130}" type="slidenum">
              <a:rPr lang="ru-RU" smtClean="0"/>
              <a:pPr/>
              <a:t>‹#›</a:t>
            </a:fld>
            <a:endParaRPr lang="ru-RU"/>
          </a:p>
        </p:txBody>
      </p:sp>
    </p:spTree>
    <p:extLst>
      <p:ext uri="{BB962C8B-B14F-4D97-AF65-F5344CB8AC3E}">
        <p14:creationId xmlns:p14="http://schemas.microsoft.com/office/powerpoint/2010/main" val="319109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5000">
        <p15:prstTrans prst="pageCurlDouble"/>
      </p:transition>
    </mc:Choice>
    <mc:Fallback xmlns="">
      <p:transition spd="slow" advClick="0" advTm="1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BBAF751-CCC9-4EBF-94A6-E65777E893F1}" type="datetimeFigureOut">
              <a:rPr lang="ru-RU" smtClean="0"/>
              <a:pPr/>
              <a:t>04.08.2022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2D8B10-634B-4C9C-B780-94EB1CDB9130}" type="slidenum">
              <a:rPr lang="ru-RU" smtClean="0"/>
              <a:pPr/>
              <a:t>‹#›</a:t>
            </a:fld>
            <a:endParaRPr lang="ru-RU"/>
          </a:p>
        </p:txBody>
      </p:sp>
    </p:spTree>
    <p:extLst>
      <p:ext uri="{BB962C8B-B14F-4D97-AF65-F5344CB8AC3E}">
        <p14:creationId xmlns:p14="http://schemas.microsoft.com/office/powerpoint/2010/main" val="311159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5000">
        <p15:prstTrans prst="pageCurlDouble"/>
      </p:transition>
    </mc:Choice>
    <mc:Fallback xmlns="">
      <p:transition spd="slow" advClick="0" advTm="1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BBAF751-CCC9-4EBF-94A6-E65777E893F1}" type="datetimeFigureOut">
              <a:rPr lang="ru-RU" smtClean="0"/>
              <a:pPr/>
              <a:t>04.08.2022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42D8B10-634B-4C9C-B780-94EB1CDB9130}" type="slidenum">
              <a:rPr lang="ru-RU" smtClean="0"/>
              <a:pPr/>
              <a:t>‹#›</a:t>
            </a:fld>
            <a:endParaRPr lang="ru-RU"/>
          </a:p>
        </p:txBody>
      </p:sp>
    </p:spTree>
    <p:extLst>
      <p:ext uri="{BB962C8B-B14F-4D97-AF65-F5344CB8AC3E}">
        <p14:creationId xmlns:p14="http://schemas.microsoft.com/office/powerpoint/2010/main" val="1426093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5000">
        <p15:prstTrans prst="pageCurlDouble"/>
      </p:transition>
    </mc:Choice>
    <mc:Fallback xmlns="">
      <p:transition spd="slow" advClick="0" advTm="1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BBAF751-CCC9-4EBF-94A6-E65777E893F1}" type="datetimeFigureOut">
              <a:rPr lang="ru-RU" smtClean="0"/>
              <a:pPr/>
              <a:t>04.08.2022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42D8B10-634B-4C9C-B780-94EB1CDB9130}" type="slidenum">
              <a:rPr lang="ru-RU" smtClean="0"/>
              <a:pPr/>
              <a:t>‹#›</a:t>
            </a:fld>
            <a:endParaRPr lang="ru-RU"/>
          </a:p>
        </p:txBody>
      </p:sp>
    </p:spTree>
    <p:extLst>
      <p:ext uri="{BB962C8B-B14F-4D97-AF65-F5344CB8AC3E}">
        <p14:creationId xmlns:p14="http://schemas.microsoft.com/office/powerpoint/2010/main" val="755462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5000">
        <p15:prstTrans prst="pageCurlDouble"/>
      </p:transition>
    </mc:Choice>
    <mc:Fallback xmlns="">
      <p:transition spd="slow" advClick="0" advTm="1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BBAF751-CCC9-4EBF-94A6-E65777E893F1}" type="datetimeFigureOut">
              <a:rPr lang="ru-RU" smtClean="0"/>
              <a:pPr/>
              <a:t>04.08.2022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42D8B10-634B-4C9C-B780-94EB1CDB9130}" type="slidenum">
              <a:rPr lang="ru-RU" smtClean="0"/>
              <a:pPr/>
              <a:t>‹#›</a:t>
            </a:fld>
            <a:endParaRPr lang="ru-RU"/>
          </a:p>
        </p:txBody>
      </p:sp>
    </p:spTree>
    <p:extLst>
      <p:ext uri="{BB962C8B-B14F-4D97-AF65-F5344CB8AC3E}">
        <p14:creationId xmlns:p14="http://schemas.microsoft.com/office/powerpoint/2010/main" val="138867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5000">
        <p15:prstTrans prst="pageCurlDouble"/>
      </p:transition>
    </mc:Choice>
    <mc:Fallback xmlns="">
      <p:transition spd="slow" advClick="0" advTm="1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BBAF751-CCC9-4EBF-94A6-E65777E893F1}" type="datetimeFigureOut">
              <a:rPr lang="ru-RU" smtClean="0"/>
              <a:pPr/>
              <a:t>04.08.2022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42D8B10-634B-4C9C-B780-94EB1CDB9130}" type="slidenum">
              <a:rPr lang="ru-RU" smtClean="0"/>
              <a:pPr/>
              <a:t>‹#›</a:t>
            </a:fld>
            <a:endParaRPr lang="ru-RU"/>
          </a:p>
        </p:txBody>
      </p:sp>
    </p:spTree>
    <p:extLst>
      <p:ext uri="{BB962C8B-B14F-4D97-AF65-F5344CB8AC3E}">
        <p14:creationId xmlns:p14="http://schemas.microsoft.com/office/powerpoint/2010/main" val="3035446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5000">
        <p15:prstTrans prst="pageCurlDouble"/>
      </p:transition>
    </mc:Choice>
    <mc:Fallback xmlns="">
      <p:transition spd="slow" advClick="0" advTm="1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BBAF751-CCC9-4EBF-94A6-E65777E893F1}" type="datetimeFigureOut">
              <a:rPr lang="ru-RU" smtClean="0"/>
              <a:pPr/>
              <a:t>04.08.2022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42D8B10-634B-4C9C-B780-94EB1CDB9130}" type="slidenum">
              <a:rPr lang="ru-RU" smtClean="0"/>
              <a:pPr/>
              <a:t>‹#›</a:t>
            </a:fld>
            <a:endParaRPr lang="ru-RU"/>
          </a:p>
        </p:txBody>
      </p:sp>
    </p:spTree>
    <p:extLst>
      <p:ext uri="{BB962C8B-B14F-4D97-AF65-F5344CB8AC3E}">
        <p14:creationId xmlns:p14="http://schemas.microsoft.com/office/powerpoint/2010/main" val="4280137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5000">
        <p15:prstTrans prst="pageCurlDouble"/>
      </p:transition>
    </mc:Choice>
    <mc:Fallback xmlns="">
      <p:transition spd="slow" advClick="0" advTm="1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BBAF751-CCC9-4EBF-94A6-E65777E893F1}" type="datetimeFigureOut">
              <a:rPr lang="ru-RU" smtClean="0"/>
              <a:pPr/>
              <a:t>04.08.2022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42D8B10-634B-4C9C-B780-94EB1CDB9130}" type="slidenum">
              <a:rPr lang="ru-RU" smtClean="0"/>
              <a:pPr/>
              <a:t>‹#›</a:t>
            </a:fld>
            <a:endParaRPr lang="ru-RU"/>
          </a:p>
        </p:txBody>
      </p:sp>
    </p:spTree>
    <p:extLst>
      <p:ext uri="{BB962C8B-B14F-4D97-AF65-F5344CB8AC3E}">
        <p14:creationId xmlns:p14="http://schemas.microsoft.com/office/powerpoint/2010/main" val="3791017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5000">
        <p15:prstTrans prst="pageCurlDouble"/>
      </p:transition>
    </mc:Choice>
    <mc:Fallback xmlns="">
      <p:transition spd="slow" advClick="0" advTm="1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AF751-CCC9-4EBF-94A6-E65777E893F1}" type="datetimeFigureOut">
              <a:rPr lang="ru-RU" smtClean="0"/>
              <a:pPr/>
              <a:t>04.08.2022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D8B10-634B-4C9C-B780-94EB1CDB9130}" type="slidenum">
              <a:rPr lang="ru-RU" smtClean="0"/>
              <a:pPr/>
              <a:t>‹#›</a:t>
            </a:fld>
            <a:endParaRPr lang="ru-RU"/>
          </a:p>
        </p:txBody>
      </p:sp>
    </p:spTree>
    <p:extLst>
      <p:ext uri="{BB962C8B-B14F-4D97-AF65-F5344CB8AC3E}">
        <p14:creationId xmlns:p14="http://schemas.microsoft.com/office/powerpoint/2010/main" val="215936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advClick="0" advTm="15000">
        <p15:prstTrans prst="pageCurlDouble"/>
      </p:transition>
    </mc:Choice>
    <mc:Fallback xmlns="">
      <p:transition spd="slow" advClick="0" advTm="1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4.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0.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gosuslugi.ru/18969/3"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9471" y="266117"/>
            <a:ext cx="618301" cy="618301"/>
          </a:xfrm>
          <a:prstGeom prst="rect">
            <a:avLst/>
          </a:prstGeom>
        </p:spPr>
      </p:pic>
      <p:sp>
        <p:nvSpPr>
          <p:cNvPr id="5" name="TextBox 4"/>
          <p:cNvSpPr txBox="1"/>
          <p:nvPr/>
        </p:nvSpPr>
        <p:spPr>
          <a:xfrm>
            <a:off x="5965060" y="164943"/>
            <a:ext cx="6226940" cy="830997"/>
          </a:xfrm>
          <a:prstGeom prst="rect">
            <a:avLst/>
          </a:prstGeom>
          <a:noFill/>
        </p:spPr>
        <p:txBody>
          <a:bodyPr wrap="square" rtlCol="0">
            <a:spAutoFit/>
          </a:bodyPr>
          <a:lstStyle/>
          <a:p>
            <a:r>
              <a:rPr lang="ru-RU" sz="1600" dirty="0" smtClean="0">
                <a:solidFill>
                  <a:schemeClr val="bg1"/>
                </a:solidFill>
                <a:latin typeface="Times New Roman" panose="02020603050405020304" pitchFamily="18" charset="0"/>
                <a:cs typeface="Times New Roman" panose="02020603050405020304" pitchFamily="18" charset="0"/>
              </a:rPr>
              <a:t>Государственное областное казенное учреждение </a:t>
            </a:r>
          </a:p>
          <a:p>
            <a:r>
              <a:rPr lang="ru-RU" sz="1600" dirty="0" err="1" smtClean="0">
                <a:solidFill>
                  <a:schemeClr val="bg1"/>
                </a:solidFill>
                <a:latin typeface="Times New Roman" panose="02020603050405020304" pitchFamily="18" charset="0"/>
                <a:cs typeface="Times New Roman" panose="02020603050405020304" pitchFamily="18" charset="0"/>
              </a:rPr>
              <a:t>Мончегорский</a:t>
            </a:r>
            <a:r>
              <a:rPr lang="ru-RU" sz="1600" dirty="0" smtClean="0">
                <a:solidFill>
                  <a:schemeClr val="bg1"/>
                </a:solidFill>
                <a:latin typeface="Times New Roman" panose="02020603050405020304" pitchFamily="18" charset="0"/>
                <a:cs typeface="Times New Roman" panose="02020603050405020304" pitchFamily="18" charset="0"/>
              </a:rPr>
              <a:t> межрайонный центр социальной поддержки населения</a:t>
            </a:r>
            <a:endParaRPr lang="ru-RU" sz="1600" dirty="0">
              <a:solidFill>
                <a:schemeClr val="bg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99904" y="192067"/>
            <a:ext cx="4874780" cy="584775"/>
          </a:xfrm>
          <a:prstGeom prst="rect">
            <a:avLst/>
          </a:prstGeom>
        </p:spPr>
        <p:txBody>
          <a:bodyPr wrap="square">
            <a:spAutoFit/>
          </a:bodyPr>
          <a:lstStyle/>
          <a:p>
            <a:r>
              <a:rPr lang="ru-RU" sz="1600" dirty="0" smtClean="0">
                <a:solidFill>
                  <a:schemeClr val="bg1"/>
                </a:solidFill>
                <a:latin typeface="Times New Roman" panose="02020603050405020304" pitchFamily="18" charset="0"/>
                <a:cs typeface="Times New Roman" panose="02020603050405020304" pitchFamily="18" charset="0"/>
              </a:rPr>
              <a:t>Министерство труда и социального развития Мурманской области</a:t>
            </a:r>
            <a:endParaRPr lang="ru-RU" sz="1600" dirty="0">
              <a:solidFill>
                <a:schemeClr val="bg1"/>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585" y="266117"/>
            <a:ext cx="523875" cy="628650"/>
          </a:xfrm>
          <a:prstGeom prst="rect">
            <a:avLst/>
          </a:prstGeom>
        </p:spPr>
      </p:pic>
      <p:sp>
        <p:nvSpPr>
          <p:cNvPr id="8" name="TextBox 7"/>
          <p:cNvSpPr txBox="1"/>
          <p:nvPr/>
        </p:nvSpPr>
        <p:spPr>
          <a:xfrm>
            <a:off x="2132150" y="1878904"/>
            <a:ext cx="7778663" cy="3416320"/>
          </a:xfrm>
          <a:prstGeom prst="rect">
            <a:avLst/>
          </a:prstGeom>
          <a:solidFill>
            <a:schemeClr val="accent2">
              <a:alpha val="70000"/>
            </a:schemeClr>
          </a:solidFill>
        </p:spPr>
        <p:txBody>
          <a:bodyPr wrap="square" rtlCol="0">
            <a:spAutoFit/>
          </a:bodyPr>
          <a:lstStyle/>
          <a:p>
            <a:pPr algn="ctr">
              <a:lnSpc>
                <a:spcPct val="150000"/>
              </a:lnSpc>
            </a:pPr>
            <a:r>
              <a:rPr lang="ru-RU" sz="2400" b="1" dirty="0" smtClean="0">
                <a:solidFill>
                  <a:schemeClr val="bg1"/>
                </a:solidFill>
                <a:latin typeface="Times New Roman" panose="02020603050405020304" pitchFamily="18" charset="0"/>
                <a:cs typeface="Times New Roman" panose="02020603050405020304" pitchFamily="18" charset="0"/>
              </a:rPr>
              <a:t>Социальные гарантии и льготы для совершеннолетних </a:t>
            </a:r>
          </a:p>
          <a:p>
            <a:pPr algn="ctr">
              <a:lnSpc>
                <a:spcPct val="150000"/>
              </a:lnSpc>
            </a:pPr>
            <a:r>
              <a:rPr lang="ru-RU" sz="2400" b="1" dirty="0" smtClean="0">
                <a:solidFill>
                  <a:schemeClr val="bg1"/>
                </a:solidFill>
                <a:latin typeface="Times New Roman" panose="02020603050405020304" pitchFamily="18" charset="0"/>
                <a:cs typeface="Times New Roman" panose="02020603050405020304" pitchFamily="18" charset="0"/>
              </a:rPr>
              <a:t>недееспособных или </a:t>
            </a:r>
          </a:p>
          <a:p>
            <a:pPr algn="ctr">
              <a:lnSpc>
                <a:spcPct val="150000"/>
              </a:lnSpc>
            </a:pPr>
            <a:r>
              <a:rPr lang="ru-RU" sz="2400" b="1" dirty="0" smtClean="0">
                <a:solidFill>
                  <a:schemeClr val="bg1"/>
                </a:solidFill>
                <a:latin typeface="Times New Roman" panose="02020603050405020304" pitchFamily="18" charset="0"/>
                <a:cs typeface="Times New Roman" panose="02020603050405020304" pitchFamily="18" charset="0"/>
              </a:rPr>
              <a:t>не полностью дееспособных граждан, </a:t>
            </a:r>
          </a:p>
          <a:p>
            <a:pPr algn="ctr">
              <a:lnSpc>
                <a:spcPct val="150000"/>
              </a:lnSpc>
            </a:pPr>
            <a:r>
              <a:rPr lang="ru-RU" sz="2400" b="1" smtClean="0">
                <a:solidFill>
                  <a:schemeClr val="bg1"/>
                </a:solidFill>
                <a:latin typeface="Times New Roman" panose="02020603050405020304" pitchFamily="18" charset="0"/>
                <a:cs typeface="Times New Roman" panose="02020603050405020304" pitchFamily="18" charset="0"/>
              </a:rPr>
              <a:t>предоставляемые </a:t>
            </a:r>
            <a:r>
              <a:rPr lang="ru-RU" sz="2400" b="1" dirty="0" smtClean="0">
                <a:solidFill>
                  <a:schemeClr val="bg1"/>
                </a:solidFill>
                <a:latin typeface="Times New Roman" panose="02020603050405020304" pitchFamily="18" charset="0"/>
                <a:cs typeface="Times New Roman" panose="02020603050405020304" pitchFamily="18" charset="0"/>
              </a:rPr>
              <a:t>в соответствии с федеральным и региональным законодательством</a:t>
            </a:r>
            <a:endParaRPr lang="ru-RU" sz="2400" b="1"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598621" y="6303465"/>
            <a:ext cx="1329338" cy="523220"/>
          </a:xfrm>
          <a:prstGeom prst="rect">
            <a:avLst/>
          </a:prstGeom>
          <a:noFill/>
        </p:spPr>
        <p:txBody>
          <a:bodyPr wrap="none" rtlCol="0">
            <a:spAutoFit/>
          </a:bodyPr>
          <a:lstStyle/>
          <a:p>
            <a:r>
              <a:rPr lang="ru-RU" sz="1400" b="1" dirty="0" smtClean="0">
                <a:solidFill>
                  <a:schemeClr val="bg1"/>
                </a:solidFill>
                <a:latin typeface="Times New Roman" panose="02020603050405020304" pitchFamily="18" charset="0"/>
                <a:cs typeface="Times New Roman" panose="02020603050405020304" pitchFamily="18" charset="0"/>
              </a:rPr>
              <a:t>г. Мончегорск</a:t>
            </a:r>
          </a:p>
          <a:p>
            <a:pPr algn="ctr"/>
            <a:r>
              <a:rPr lang="ru-RU" sz="1400" b="1" dirty="0" smtClean="0">
                <a:solidFill>
                  <a:schemeClr val="bg1"/>
                </a:solidFill>
                <a:latin typeface="Times New Roman" panose="02020603050405020304" pitchFamily="18" charset="0"/>
                <a:cs typeface="Times New Roman" panose="02020603050405020304" pitchFamily="18" charset="0"/>
              </a:rPr>
              <a:t>2022</a:t>
            </a:r>
            <a:endParaRPr lang="ru-RU" sz="1400" b="1" dirty="0">
              <a:solidFill>
                <a:schemeClr val="bg1"/>
              </a:solidFill>
              <a:latin typeface="Times New Roman" panose="02020603050405020304" pitchFamily="18" charset="0"/>
              <a:cs typeface="Times New Roman" panose="02020603050405020304" pitchFamily="18" charset="0"/>
            </a:endParaRPr>
          </a:p>
        </p:txBody>
      </p:sp>
      <p:pic>
        <p:nvPicPr>
          <p:cNvPr id="2" name="24b62786e9069d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500021" y="6201032"/>
            <a:ext cx="609600" cy="609600"/>
          </a:xfrm>
          <a:prstGeom prst="rect">
            <a:avLst/>
          </a:prstGeom>
        </p:spPr>
      </p:pic>
    </p:spTree>
    <p:custDataLst>
      <p:tags r:id="rId1"/>
    </p:custDataLst>
    <p:extLst>
      <p:ext uri="{BB962C8B-B14F-4D97-AF65-F5344CB8AC3E}">
        <p14:creationId xmlns:p14="http://schemas.microsoft.com/office/powerpoint/2010/main" val="3456181508"/>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483" objId="10"/>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2914" y="152465"/>
            <a:ext cx="11761698" cy="923330"/>
          </a:xfrm>
          <a:prstGeom prst="rect">
            <a:avLst/>
          </a:prstGeom>
          <a:solidFill>
            <a:schemeClr val="accent2">
              <a:alpha val="70000"/>
            </a:schemeClr>
          </a:solidFill>
        </p:spPr>
        <p:txBody>
          <a:bodyPr wrap="square">
            <a:spAutoFit/>
          </a:bodyPr>
          <a:lstStyle/>
          <a:p>
            <a:pPr algn="ctr"/>
            <a:r>
              <a:rPr lang="ru-RU" b="1" dirty="0">
                <a:solidFill>
                  <a:schemeClr val="bg1"/>
                </a:solidFill>
                <a:latin typeface="Times New Roman" panose="02020603050405020304" pitchFamily="18" charset="0"/>
                <a:cs typeface="Times New Roman" panose="02020603050405020304" pitchFamily="18" charset="0"/>
              </a:rPr>
              <a:t>Предоставление регионального единовременного пособия семейным парам, </a:t>
            </a:r>
            <a:endParaRPr lang="ru-RU" b="1" dirty="0" smtClean="0">
              <a:solidFill>
                <a:schemeClr val="bg1"/>
              </a:solidFill>
              <a:latin typeface="Times New Roman" panose="02020603050405020304" pitchFamily="18" charset="0"/>
              <a:cs typeface="Times New Roman" panose="02020603050405020304" pitchFamily="18" charset="0"/>
            </a:endParaRPr>
          </a:p>
          <a:p>
            <a:pPr algn="ctr"/>
            <a:r>
              <a:rPr lang="ru-RU" b="1" dirty="0" smtClean="0">
                <a:solidFill>
                  <a:schemeClr val="bg1"/>
                </a:solidFill>
                <a:latin typeface="Times New Roman" panose="02020603050405020304" pitchFamily="18" charset="0"/>
                <a:cs typeface="Times New Roman" panose="02020603050405020304" pitchFamily="18" charset="0"/>
              </a:rPr>
              <a:t>прожившим </a:t>
            </a:r>
            <a:r>
              <a:rPr lang="ru-RU" b="1" dirty="0">
                <a:solidFill>
                  <a:schemeClr val="bg1"/>
                </a:solidFill>
                <a:latin typeface="Times New Roman" panose="02020603050405020304" pitchFamily="18" charset="0"/>
                <a:cs typeface="Times New Roman" panose="02020603050405020304" pitchFamily="18" charset="0"/>
              </a:rPr>
              <a:t>в зарегистрированном браке 50 и 55 лет, 60 и 65 лет, 70 и 75 </a:t>
            </a:r>
            <a:r>
              <a:rPr lang="ru-RU" b="1" dirty="0" smtClean="0">
                <a:solidFill>
                  <a:schemeClr val="bg1"/>
                </a:solidFill>
                <a:latin typeface="Times New Roman" panose="02020603050405020304" pitchFamily="18" charset="0"/>
                <a:cs typeface="Times New Roman" panose="02020603050405020304" pitchFamily="18" charset="0"/>
              </a:rPr>
              <a:t>лет </a:t>
            </a:r>
          </a:p>
          <a:p>
            <a:pPr algn="ctr"/>
            <a:r>
              <a:rPr lang="ru-RU" b="1" dirty="0" smtClean="0">
                <a:solidFill>
                  <a:schemeClr val="bg1"/>
                </a:solidFill>
                <a:latin typeface="Times New Roman" panose="02020603050405020304" pitchFamily="18" charset="0"/>
                <a:cs typeface="Times New Roman" panose="02020603050405020304" pitchFamily="18" charset="0"/>
              </a:rPr>
              <a:t>(</a:t>
            </a:r>
            <a:r>
              <a:rPr lang="ru-RU" b="1" dirty="0">
                <a:solidFill>
                  <a:schemeClr val="bg1"/>
                </a:solidFill>
                <a:latin typeface="Times New Roman" panose="02020603050405020304" pitchFamily="18" charset="0"/>
                <a:cs typeface="Times New Roman" panose="02020603050405020304" pitchFamily="18" charset="0"/>
              </a:rPr>
              <a:t>далее – РЕП</a:t>
            </a:r>
            <a:r>
              <a:rPr lang="ru-RU" b="1" dirty="0" smtClean="0">
                <a:solidFill>
                  <a:schemeClr val="bg1"/>
                </a:solidFill>
                <a:latin typeface="Times New Roman" panose="02020603050405020304" pitchFamily="18" charset="0"/>
                <a:cs typeface="Times New Roman" panose="02020603050405020304" pitchFamily="18" charset="0"/>
              </a:rPr>
              <a:t>)</a:t>
            </a:r>
            <a:endParaRPr lang="ru-RU" b="1" dirty="0">
              <a:solidFill>
                <a:schemeClr val="bg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16203" y="2223071"/>
            <a:ext cx="11735120" cy="954107"/>
          </a:xfrm>
          <a:prstGeom prst="rect">
            <a:avLst/>
          </a:prstGeom>
          <a:solidFill>
            <a:schemeClr val="accent2">
              <a:alpha val="70000"/>
            </a:schemeClr>
          </a:solidFill>
        </p:spPr>
        <p:txBody>
          <a:bodyPr wrap="square">
            <a:spAutoFit/>
          </a:bodyPr>
          <a:lstStyle/>
          <a:p>
            <a:pPr indent="363538" algn="just"/>
            <a:r>
              <a:rPr lang="ru-RU" sz="1400" dirty="0">
                <a:solidFill>
                  <a:schemeClr val="bg1"/>
                </a:solidFill>
                <a:latin typeface="Times New Roman" panose="02020603050405020304" pitchFamily="18" charset="0"/>
                <a:cs typeface="Times New Roman" panose="02020603050405020304" pitchFamily="18" charset="0"/>
              </a:rPr>
              <a:t>Заявителями на установление РЕП являются семейные пары, проживающие на территории Мурманской области и состоящие на момент обращения в зарегистрированном браке 50 и 55 лет, 60 и 65 лет, 70 и 75 лет. Право на указанное единовременное пособие возникает у семейной пары с даты юбилейной годовщины брака и сохраняется в течение шести месяцев после ее наступления. Выплата осуществляется по месту жительства супругов либо по месту жительства одного из них (по их выбору).</a:t>
            </a:r>
          </a:p>
        </p:txBody>
      </p:sp>
      <p:sp>
        <p:nvSpPr>
          <p:cNvPr id="9" name="Прямоугольник 8"/>
          <p:cNvSpPr/>
          <p:nvPr/>
        </p:nvSpPr>
        <p:spPr>
          <a:xfrm>
            <a:off x="316203" y="5382032"/>
            <a:ext cx="11686782" cy="1320233"/>
          </a:xfrm>
          <a:prstGeom prst="rect">
            <a:avLst/>
          </a:prstGeom>
          <a:solidFill>
            <a:schemeClr val="accent2">
              <a:alpha val="70000"/>
            </a:schemeClr>
          </a:solidFill>
        </p:spPr>
        <p:txBody>
          <a:bodyPr wrap="square">
            <a:spAutoFit/>
          </a:bodyPr>
          <a:lstStyle/>
          <a:p>
            <a:pPr algn="ctr">
              <a:lnSpc>
                <a:spcPct val="114000"/>
              </a:lnSpc>
            </a:pPr>
            <a:r>
              <a:rPr lang="ru-RU" sz="1400" dirty="0">
                <a:solidFill>
                  <a:schemeClr val="bg1"/>
                </a:solidFill>
                <a:latin typeface="Times New Roman" panose="02020603050405020304" pitchFamily="18" charset="0"/>
                <a:cs typeface="Times New Roman" panose="02020603050405020304" pitchFamily="18" charset="0"/>
              </a:rPr>
              <a:t>Подать заявление на предоставление </a:t>
            </a:r>
            <a:r>
              <a:rPr lang="ru-RU" sz="1400" dirty="0" smtClean="0">
                <a:solidFill>
                  <a:schemeClr val="bg1"/>
                </a:solidFill>
                <a:latin typeface="Times New Roman" panose="02020603050405020304" pitchFamily="18" charset="0"/>
                <a:cs typeface="Times New Roman" panose="02020603050405020304" pitchFamily="18" charset="0"/>
              </a:rPr>
              <a:t>РЕП </a:t>
            </a:r>
            <a:r>
              <a:rPr lang="ru-RU" sz="1400" dirty="0">
                <a:solidFill>
                  <a:schemeClr val="bg1"/>
                </a:solidFill>
                <a:latin typeface="Times New Roman" panose="02020603050405020304" pitchFamily="18" charset="0"/>
                <a:cs typeface="Times New Roman" panose="02020603050405020304" pitchFamily="18" charset="0"/>
              </a:rPr>
              <a:t>можно:</a:t>
            </a:r>
          </a:p>
          <a:p>
            <a:pPr marL="285750" indent="-285750">
              <a:lnSpc>
                <a:spcPct val="114000"/>
              </a:lnSpc>
              <a:buFont typeface="Arial" panose="020B0604020202020204" pitchFamily="34" charset="0"/>
              <a:buChar char="•"/>
            </a:pPr>
            <a:r>
              <a:rPr lang="ru-RU" sz="1400" dirty="0">
                <a:solidFill>
                  <a:schemeClr val="bg1"/>
                </a:solidFill>
                <a:latin typeface="Times New Roman" panose="02020603050405020304" pitchFamily="18" charset="0"/>
                <a:cs typeface="Times New Roman" panose="02020603050405020304" pitchFamily="18" charset="0"/>
              </a:rPr>
              <a:t>в ГОБУ МФЦ МО по адресу: Мурманская область, 184511, г. Мончегорск, ул. Комсомольская, д. 5;</a:t>
            </a:r>
          </a:p>
          <a:p>
            <a:pPr marL="285750" indent="-285750">
              <a:lnSpc>
                <a:spcPct val="114000"/>
              </a:lnSpc>
              <a:buFont typeface="Arial" panose="020B0604020202020204" pitchFamily="34" charset="0"/>
              <a:buChar char="•"/>
            </a:pPr>
            <a:r>
              <a:rPr lang="ru-RU" sz="1400" dirty="0">
                <a:solidFill>
                  <a:schemeClr val="bg1"/>
                </a:solidFill>
                <a:latin typeface="Times New Roman" panose="02020603050405020304" pitchFamily="18" charset="0"/>
                <a:cs typeface="Times New Roman" panose="02020603050405020304" pitchFamily="18" charset="0"/>
              </a:rPr>
              <a:t>в электронном виде с </a:t>
            </a:r>
            <a:r>
              <a:rPr lang="ru-RU" sz="1400" dirty="0" smtClean="0">
                <a:solidFill>
                  <a:schemeClr val="bg1"/>
                </a:solidFill>
                <a:latin typeface="Times New Roman" panose="02020603050405020304" pitchFamily="18" charset="0"/>
                <a:cs typeface="Times New Roman" panose="02020603050405020304" pitchFamily="18" charset="0"/>
              </a:rPr>
              <a:t>использованием Портала </a:t>
            </a:r>
            <a:r>
              <a:rPr lang="ru-RU" sz="1400" dirty="0" err="1">
                <a:solidFill>
                  <a:schemeClr val="bg1"/>
                </a:solidFill>
                <a:latin typeface="Times New Roman" panose="02020603050405020304" pitchFamily="18" charset="0"/>
                <a:cs typeface="Times New Roman" panose="02020603050405020304" pitchFamily="18" charset="0"/>
              </a:rPr>
              <a:t>госуслуг</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smtClean="0">
                <a:solidFill>
                  <a:schemeClr val="bg1"/>
                </a:solidFill>
                <a:latin typeface="Times New Roman" panose="02020603050405020304" pitchFamily="18" charset="0"/>
                <a:cs typeface="Times New Roman" panose="02020603050405020304" pitchFamily="18" charset="0"/>
              </a:rPr>
              <a:t>Мурманской области по </a:t>
            </a:r>
            <a:r>
              <a:rPr lang="ru-RU" sz="1400" dirty="0">
                <a:solidFill>
                  <a:schemeClr val="bg1"/>
                </a:solidFill>
                <a:latin typeface="Times New Roman" panose="02020603050405020304" pitchFamily="18" charset="0"/>
                <a:cs typeface="Times New Roman" panose="02020603050405020304" pitchFamily="18" charset="0"/>
              </a:rPr>
              <a:t>ссылке: </a:t>
            </a:r>
            <a:r>
              <a:rPr lang="en-US" sz="1400" dirty="0">
                <a:solidFill>
                  <a:srgbClr val="0070C0"/>
                </a:solidFill>
                <a:latin typeface="Times New Roman" panose="02020603050405020304" pitchFamily="18" charset="0"/>
                <a:cs typeface="Times New Roman" panose="02020603050405020304" pitchFamily="18" charset="0"/>
              </a:rPr>
              <a:t>https://51gosuslugi.ru/#/service/5100000010000035508/info</a:t>
            </a:r>
            <a:r>
              <a:rPr lang="ru-RU" sz="1400" dirty="0" smtClean="0">
                <a:solidFill>
                  <a:schemeClr val="bg1"/>
                </a:solidFill>
                <a:latin typeface="Times New Roman" panose="02020603050405020304" pitchFamily="18" charset="0"/>
                <a:cs typeface="Times New Roman" panose="02020603050405020304" pitchFamily="18" charset="0"/>
              </a:rPr>
              <a:t>;</a:t>
            </a:r>
            <a:endParaRPr lang="ru-RU" sz="1400" dirty="0">
              <a:solidFill>
                <a:schemeClr val="bg1"/>
              </a:solidFill>
              <a:latin typeface="Times New Roman" panose="02020603050405020304" pitchFamily="18" charset="0"/>
              <a:cs typeface="Times New Roman" panose="02020603050405020304" pitchFamily="18" charset="0"/>
            </a:endParaRPr>
          </a:p>
          <a:p>
            <a:pPr marL="285750" indent="-285750">
              <a:lnSpc>
                <a:spcPct val="114000"/>
              </a:lnSpc>
              <a:buFont typeface="Arial" panose="020B0604020202020204" pitchFamily="34" charset="0"/>
              <a:buChar char="•"/>
            </a:pPr>
            <a:r>
              <a:rPr lang="ru-RU" sz="1400" dirty="0">
                <a:solidFill>
                  <a:schemeClr val="bg1"/>
                </a:solidFill>
                <a:latin typeface="Times New Roman" panose="02020603050405020304" pitchFamily="18" charset="0"/>
                <a:cs typeface="Times New Roman" panose="02020603050405020304" pitchFamily="18" charset="0"/>
              </a:rPr>
              <a:t>посредством почтовой связи на адрес: Мурманская область, 184511, г. Мончегорск, ул. Комсомольская, д.7А, ГОКУ «</a:t>
            </a:r>
            <a:r>
              <a:rPr lang="ru-RU" sz="1400" dirty="0" err="1">
                <a:solidFill>
                  <a:schemeClr val="bg1"/>
                </a:solidFill>
                <a:latin typeface="Times New Roman" panose="02020603050405020304" pitchFamily="18" charset="0"/>
                <a:cs typeface="Times New Roman" panose="02020603050405020304" pitchFamily="18" charset="0"/>
              </a:rPr>
              <a:t>Мончегорский</a:t>
            </a:r>
            <a:r>
              <a:rPr lang="ru-RU" sz="1400" dirty="0">
                <a:solidFill>
                  <a:schemeClr val="bg1"/>
                </a:solidFill>
                <a:latin typeface="Times New Roman" panose="02020603050405020304" pitchFamily="18" charset="0"/>
                <a:cs typeface="Times New Roman" panose="02020603050405020304" pitchFamily="18" charset="0"/>
              </a:rPr>
              <a:t> межрайонный ЦСПН».</a:t>
            </a: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6265" y="152465"/>
            <a:ext cx="818347" cy="923330"/>
          </a:xfrm>
          <a:prstGeom prst="rect">
            <a:avLst/>
          </a:prstGeom>
        </p:spPr>
      </p:pic>
      <p:sp>
        <p:nvSpPr>
          <p:cNvPr id="11" name="Прямоугольник 10"/>
          <p:cNvSpPr/>
          <p:nvPr/>
        </p:nvSpPr>
        <p:spPr>
          <a:xfrm>
            <a:off x="302914" y="1220860"/>
            <a:ext cx="11735121" cy="829073"/>
          </a:xfrm>
          <a:prstGeom prst="rect">
            <a:avLst/>
          </a:prstGeom>
          <a:solidFill>
            <a:schemeClr val="accent2">
              <a:alpha val="70000"/>
            </a:schemeClr>
          </a:solidFill>
        </p:spPr>
        <p:txBody>
          <a:bodyPr wrap="square">
            <a:spAutoFit/>
          </a:bodyPr>
          <a:lstStyle/>
          <a:p>
            <a:pPr indent="363538" algn="just">
              <a:lnSpc>
                <a:spcPct val="114000"/>
              </a:lnSpc>
            </a:pPr>
            <a:r>
              <a:rPr lang="ru-RU" sz="1400" dirty="0" smtClean="0">
                <a:solidFill>
                  <a:schemeClr val="bg1"/>
                </a:solidFill>
                <a:latin typeface="Times New Roman" panose="02020603050405020304" pitchFamily="18" charset="0"/>
                <a:cs typeface="Times New Roman" panose="02020603050405020304" pitchFamily="18" charset="0"/>
              </a:rPr>
              <a:t>Предоставление государственной </a:t>
            </a:r>
            <a:r>
              <a:rPr lang="ru-RU" sz="1400" dirty="0">
                <a:solidFill>
                  <a:schemeClr val="bg1"/>
                </a:solidFill>
                <a:latin typeface="Times New Roman" panose="02020603050405020304" pitchFamily="18" charset="0"/>
                <a:cs typeface="Times New Roman" panose="02020603050405020304" pitchFamily="18" charset="0"/>
              </a:rPr>
              <a:t>услуги осуществляется в соответствии с </a:t>
            </a:r>
            <a:r>
              <a:rPr lang="ru-RU" sz="1400" dirty="0" smtClean="0">
                <a:solidFill>
                  <a:schemeClr val="bg1"/>
                </a:solidFill>
                <a:latin typeface="Times New Roman" panose="02020603050405020304" pitchFamily="18" charset="0"/>
                <a:cs typeface="Times New Roman" panose="02020603050405020304" pitchFamily="18" charset="0"/>
              </a:rPr>
              <a:t>постановлением </a:t>
            </a:r>
            <a:r>
              <a:rPr lang="ru-RU" sz="1400" dirty="0">
                <a:solidFill>
                  <a:schemeClr val="bg1"/>
                </a:solidFill>
                <a:latin typeface="Times New Roman" panose="02020603050405020304" pitchFamily="18" charset="0"/>
                <a:cs typeface="Times New Roman" panose="02020603050405020304" pitchFamily="18" charset="0"/>
              </a:rPr>
              <a:t>Правительства Мурманской области от 12 января 2011 г. N 1-ПП </a:t>
            </a:r>
            <a:r>
              <a:rPr lang="ru-RU" sz="1400" dirty="0" smtClean="0">
                <a:solidFill>
                  <a:schemeClr val="bg1"/>
                </a:solidFill>
                <a:latin typeface="Times New Roman" panose="02020603050405020304" pitchFamily="18" charset="0"/>
                <a:cs typeface="Times New Roman" panose="02020603050405020304" pitchFamily="18" charset="0"/>
              </a:rPr>
              <a:t>"Порядок назначения и выплаты регионального единовременного пособия семейным парам, прожившим в зарегистрированном браке 50 и 55 лет, 60 и 65 лет, 70 и 75 лет"</a:t>
            </a:r>
            <a:endParaRPr lang="ru-RU" sz="1400" dirty="0">
              <a:solidFill>
                <a:schemeClr val="bg1"/>
              </a:solidFill>
              <a:latin typeface="Times New Roman" panose="02020603050405020304" pitchFamily="18" charset="0"/>
              <a:cs typeface="Times New Roman" panose="02020603050405020304" pitchFamily="18" charset="0"/>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4024987127"/>
              </p:ext>
            </p:extLst>
          </p:nvPr>
        </p:nvGraphicFramePr>
        <p:xfrm>
          <a:off x="340633" y="3335155"/>
          <a:ext cx="11686259" cy="1848023"/>
        </p:xfrm>
        <a:graphic>
          <a:graphicData uri="http://schemas.openxmlformats.org/drawingml/2006/table">
            <a:tbl>
              <a:tblPr/>
              <a:tblGrid>
                <a:gridCol w="5899506"/>
                <a:gridCol w="5786753"/>
              </a:tblGrid>
              <a:tr h="3762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bg1"/>
                          </a:solidFill>
                          <a:latin typeface="Times New Roman" panose="02020603050405020304" pitchFamily="18" charset="0"/>
                          <a:cs typeface="Times New Roman" panose="02020603050405020304" pitchFamily="18" charset="0"/>
                        </a:rPr>
                        <a:t>Документы, необходимые для предоставления РЕП</a:t>
                      </a:r>
                      <a:endParaRPr lang="ru-RU" sz="14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bg1"/>
                          </a:solidFill>
                          <a:latin typeface="Times New Roman" panose="02020603050405020304" pitchFamily="18" charset="0"/>
                          <a:cs typeface="Times New Roman" panose="02020603050405020304" pitchFamily="18" charset="0"/>
                        </a:rPr>
                        <a:t>Размер РЕП на 01.06.2022г.</a:t>
                      </a:r>
                      <a:endParaRPr lang="ru-RU" sz="1400" dirty="0" smtClean="0">
                        <a:solidFill>
                          <a:schemeClr val="bg1"/>
                        </a:solidFill>
                        <a:latin typeface="Times New Roman" panose="02020603050405020304" pitchFamily="18" charset="0"/>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50000"/>
                      </a:schemeClr>
                    </a:solidFill>
                  </a:tcPr>
                </a:tc>
              </a:tr>
              <a:tr h="1471790">
                <a:tc>
                  <a:txBody>
                    <a:bodyPr/>
                    <a:lstStyle/>
                    <a:p>
                      <a:pPr marL="285750" lvl="0" indent="-285750">
                        <a:buFont typeface="Arial" panose="020B0604020202020204" pitchFamily="34" charset="0"/>
                        <a:buChar char="•"/>
                      </a:pPr>
                      <a:r>
                        <a:rPr lang="ru-RU" sz="1400" dirty="0" smtClean="0">
                          <a:solidFill>
                            <a:schemeClr val="bg1"/>
                          </a:solidFill>
                          <a:latin typeface="Times New Roman" panose="02020603050405020304" pitchFamily="18" charset="0"/>
                          <a:cs typeface="Times New Roman" panose="02020603050405020304" pitchFamily="18" charset="0"/>
                        </a:rPr>
                        <a:t>заявление с указанием членов семьи, степени родства;</a:t>
                      </a:r>
                    </a:p>
                    <a:p>
                      <a:pPr marL="285750" lvl="0" indent="-285750">
                        <a:buFont typeface="Arial" panose="020B0604020202020204" pitchFamily="34" charset="0"/>
                        <a:buChar char="•"/>
                      </a:pPr>
                      <a:r>
                        <a:rPr lang="ru-RU" sz="1400" dirty="0" smtClean="0">
                          <a:solidFill>
                            <a:schemeClr val="bg1"/>
                          </a:solidFill>
                          <a:latin typeface="Times New Roman" panose="02020603050405020304" pitchFamily="18" charset="0"/>
                          <a:cs typeface="Times New Roman" panose="02020603050405020304" pitchFamily="18" charset="0"/>
                        </a:rPr>
                        <a:t>паспорт заявителя;</a:t>
                      </a:r>
                    </a:p>
                    <a:p>
                      <a:pPr marL="285750" indent="-285750">
                        <a:buFont typeface="Arial" panose="020B0604020202020204" pitchFamily="34" charset="0"/>
                        <a:buChar char="•"/>
                      </a:pPr>
                      <a:r>
                        <a:rPr lang="ru-RU" sz="1400" dirty="0" smtClean="0">
                          <a:solidFill>
                            <a:schemeClr val="bg1"/>
                          </a:solidFill>
                          <a:latin typeface="Times New Roman" panose="02020603050405020304" pitchFamily="18" charset="0"/>
                          <a:cs typeface="Times New Roman" panose="02020603050405020304" pitchFamily="18" charset="0"/>
                        </a:rPr>
                        <a:t>реквизиты расчетного счета. </a:t>
                      </a:r>
                    </a:p>
                    <a:p>
                      <a:endParaRPr lang="ru-RU"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alpha val="70000"/>
                      </a:schemeClr>
                    </a:solidFill>
                  </a:tcPr>
                </a:tc>
                <a:tc>
                  <a:txBody>
                    <a:bodyPr/>
                    <a:lstStyle/>
                    <a:p>
                      <a:pPr marL="285750" indent="-285750" algn="l">
                        <a:buFont typeface="Arial" panose="020B0604020202020204" pitchFamily="34" charset="0"/>
                        <a:buChar char="•"/>
                      </a:pPr>
                      <a:r>
                        <a:rPr lang="ru-RU" sz="1400" dirty="0" smtClean="0">
                          <a:solidFill>
                            <a:schemeClr val="bg1"/>
                          </a:solidFill>
                          <a:latin typeface="Times New Roman" panose="02020603050405020304" pitchFamily="18" charset="0"/>
                          <a:cs typeface="Times New Roman" panose="02020603050405020304" pitchFamily="18" charset="0"/>
                        </a:rPr>
                        <a:t>парам, прожившим в зарегистрированном браке </a:t>
                      </a:r>
                      <a:r>
                        <a:rPr lang="ru-RU" sz="1400" b="1" dirty="0" smtClean="0">
                          <a:solidFill>
                            <a:schemeClr val="bg1"/>
                          </a:solidFill>
                          <a:latin typeface="Times New Roman" panose="02020603050405020304" pitchFamily="18" charset="0"/>
                          <a:cs typeface="Times New Roman" panose="02020603050405020304" pitchFamily="18" charset="0"/>
                        </a:rPr>
                        <a:t>50 и 55 лет </a:t>
                      </a:r>
                      <a:r>
                        <a:rPr lang="ru-RU" sz="1400" dirty="0" smtClean="0">
                          <a:solidFill>
                            <a:schemeClr val="bg1"/>
                          </a:solidFill>
                          <a:latin typeface="Times New Roman" panose="02020603050405020304" pitchFamily="18" charset="0"/>
                          <a:cs typeface="Times New Roman" panose="02020603050405020304" pitchFamily="18" charset="0"/>
                        </a:rPr>
                        <a:t>- 10000 рублей;</a:t>
                      </a:r>
                    </a:p>
                    <a:p>
                      <a:pPr marL="285750" indent="-285750" algn="l">
                        <a:buFont typeface="Arial" panose="020B0604020202020204" pitchFamily="34" charset="0"/>
                        <a:buChar char="•"/>
                      </a:pPr>
                      <a:r>
                        <a:rPr lang="ru-RU" sz="1400" dirty="0" smtClean="0">
                          <a:solidFill>
                            <a:schemeClr val="bg1"/>
                          </a:solidFill>
                          <a:latin typeface="Times New Roman" panose="02020603050405020304" pitchFamily="18" charset="0"/>
                          <a:cs typeface="Times New Roman" panose="02020603050405020304" pitchFamily="18" charset="0"/>
                        </a:rPr>
                        <a:t>парам, прожившим в зарегистрированном браке </a:t>
                      </a:r>
                      <a:r>
                        <a:rPr lang="ru-RU" sz="1400" b="1" dirty="0" smtClean="0">
                          <a:solidFill>
                            <a:schemeClr val="bg1"/>
                          </a:solidFill>
                          <a:latin typeface="Times New Roman" panose="02020603050405020304" pitchFamily="18" charset="0"/>
                          <a:cs typeface="Times New Roman" panose="02020603050405020304" pitchFamily="18" charset="0"/>
                        </a:rPr>
                        <a:t>60 и 65 лет </a:t>
                      </a:r>
                      <a:r>
                        <a:rPr lang="ru-RU" sz="1400" dirty="0" smtClean="0">
                          <a:solidFill>
                            <a:schemeClr val="bg1"/>
                          </a:solidFill>
                          <a:latin typeface="Times New Roman" panose="02020603050405020304" pitchFamily="18" charset="0"/>
                          <a:cs typeface="Times New Roman" panose="02020603050405020304" pitchFamily="18" charset="0"/>
                        </a:rPr>
                        <a:t>- 15000 рублей;</a:t>
                      </a:r>
                    </a:p>
                    <a:p>
                      <a:pPr marL="285750" indent="-285750" algn="l">
                        <a:buFont typeface="Arial" panose="020B0604020202020204" pitchFamily="34" charset="0"/>
                        <a:buChar char="•"/>
                      </a:pPr>
                      <a:r>
                        <a:rPr lang="ru-RU" sz="1400" dirty="0" smtClean="0">
                          <a:solidFill>
                            <a:schemeClr val="bg1"/>
                          </a:solidFill>
                          <a:latin typeface="Times New Roman" panose="02020603050405020304" pitchFamily="18" charset="0"/>
                          <a:cs typeface="Times New Roman" panose="02020603050405020304" pitchFamily="18" charset="0"/>
                        </a:rPr>
                        <a:t>парам, прожившим в зарегистрированном браке </a:t>
                      </a:r>
                      <a:r>
                        <a:rPr lang="ru-RU" sz="1400" b="1" dirty="0" smtClean="0">
                          <a:solidFill>
                            <a:schemeClr val="bg1"/>
                          </a:solidFill>
                          <a:latin typeface="Times New Roman" panose="02020603050405020304" pitchFamily="18" charset="0"/>
                          <a:cs typeface="Times New Roman" panose="02020603050405020304" pitchFamily="18" charset="0"/>
                        </a:rPr>
                        <a:t>70 и 75 лет </a:t>
                      </a:r>
                      <a:r>
                        <a:rPr lang="ru-RU" sz="1400" dirty="0" smtClean="0">
                          <a:solidFill>
                            <a:schemeClr val="bg1"/>
                          </a:solidFill>
                          <a:latin typeface="Times New Roman" panose="02020603050405020304" pitchFamily="18" charset="0"/>
                          <a:cs typeface="Times New Roman" panose="02020603050405020304" pitchFamily="18" charset="0"/>
                        </a:rPr>
                        <a:t>- 20000 рублей.</a:t>
                      </a:r>
                      <a:endParaRPr lang="ru-RU" sz="1400" dirty="0" smtClean="0">
                        <a:solidFill>
                          <a:schemeClr val="bg1"/>
                        </a:solidFill>
                        <a:effectLst/>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alpha val="70000"/>
                      </a:schemeClr>
                    </a:solidFill>
                  </a:tcPr>
                </a:tc>
              </a:tr>
            </a:tbl>
          </a:graphicData>
        </a:graphic>
      </p:graphicFrame>
    </p:spTree>
    <p:extLst>
      <p:ext uri="{BB962C8B-B14F-4D97-AF65-F5344CB8AC3E}">
        <p14:creationId xmlns:p14="http://schemas.microsoft.com/office/powerpoint/2010/main" val="2333537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5000">
        <p15:prstTrans prst="pageCurlDouble"/>
      </p:transition>
    </mc:Choice>
    <mc:Fallback xmlns="">
      <p:transition spd="slow" advClick="0" advTm="15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5141" y="281953"/>
            <a:ext cx="11488270" cy="507831"/>
          </a:xfrm>
          <a:prstGeom prst="rect">
            <a:avLst/>
          </a:prstGeom>
          <a:solidFill>
            <a:schemeClr val="accent2">
              <a:alpha val="70000"/>
            </a:schemeClr>
          </a:solidFill>
        </p:spPr>
        <p:txBody>
          <a:bodyPr wrap="square">
            <a:spAutoFit/>
          </a:bodyPr>
          <a:lstStyle/>
          <a:p>
            <a:pPr algn="ctr">
              <a:lnSpc>
                <a:spcPct val="150000"/>
              </a:lnSpc>
            </a:pPr>
            <a:r>
              <a:rPr lang="ru-RU" b="1" dirty="0">
                <a:solidFill>
                  <a:schemeClr val="bg1"/>
                </a:solidFill>
                <a:latin typeface="Times New Roman" panose="02020603050405020304" pitchFamily="18" charset="0"/>
                <a:cs typeface="Times New Roman" panose="02020603050405020304" pitchFamily="18" charset="0"/>
              </a:rPr>
              <a:t>Предоставление неработающим пенсионерам региональной социальной доплаты к </a:t>
            </a:r>
            <a:r>
              <a:rPr lang="ru-RU" b="1" dirty="0" smtClean="0">
                <a:solidFill>
                  <a:schemeClr val="bg1"/>
                </a:solidFill>
                <a:latin typeface="Times New Roman" panose="02020603050405020304" pitchFamily="18" charset="0"/>
                <a:cs typeface="Times New Roman" panose="02020603050405020304" pitchFamily="18" charset="0"/>
              </a:rPr>
              <a:t>пенсии (далее – РСДП)</a:t>
            </a:r>
            <a:endParaRPr lang="ru-RU" b="1"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45142" y="909677"/>
            <a:ext cx="11488270" cy="700000"/>
          </a:xfrm>
          <a:prstGeom prst="rect">
            <a:avLst/>
          </a:prstGeom>
          <a:solidFill>
            <a:schemeClr val="accent2">
              <a:alpha val="70000"/>
            </a:schemeClr>
          </a:solidFill>
        </p:spPr>
        <p:txBody>
          <a:bodyPr wrap="square">
            <a:spAutoFit/>
          </a:bodyPr>
          <a:lstStyle/>
          <a:p>
            <a:pPr indent="363538" algn="just">
              <a:lnSpc>
                <a:spcPct val="150000"/>
              </a:lnSpc>
            </a:pPr>
            <a:r>
              <a:rPr lang="ru-RU" sz="1400" dirty="0" smtClean="0">
                <a:solidFill>
                  <a:schemeClr val="bg1"/>
                </a:solidFill>
                <a:latin typeface="Times New Roman" panose="02020603050405020304" pitchFamily="18" charset="0"/>
                <a:cs typeface="Times New Roman" panose="02020603050405020304" pitchFamily="18" charset="0"/>
              </a:rPr>
              <a:t> </a:t>
            </a:r>
            <a:r>
              <a:rPr lang="ru-RU" sz="1400" dirty="0">
                <a:solidFill>
                  <a:schemeClr val="bg1"/>
                </a:solidFill>
                <a:latin typeface="Times New Roman" panose="02020603050405020304" pitchFamily="18" charset="0"/>
                <a:cs typeface="Times New Roman" panose="02020603050405020304" pitchFamily="18" charset="0"/>
              </a:rPr>
              <a:t>Предоставление государственной услуги осуществляется в соответствии </a:t>
            </a:r>
            <a:r>
              <a:rPr lang="ru-RU" sz="1400" dirty="0" smtClean="0">
                <a:solidFill>
                  <a:schemeClr val="bg1"/>
                </a:solidFill>
                <a:latin typeface="Times New Roman" panose="02020603050405020304" pitchFamily="18" charset="0"/>
                <a:cs typeface="Times New Roman" panose="02020603050405020304" pitchFamily="18" charset="0"/>
              </a:rPr>
              <a:t>с законом Мурманской области 23 </a:t>
            </a:r>
            <a:r>
              <a:rPr lang="ru-RU" sz="1400" dirty="0">
                <a:solidFill>
                  <a:schemeClr val="bg1"/>
                </a:solidFill>
                <a:latin typeface="Times New Roman" panose="02020603050405020304" pitchFamily="18" charset="0"/>
                <a:cs typeface="Times New Roman" panose="02020603050405020304" pitchFamily="18" charset="0"/>
              </a:rPr>
              <a:t>декабря 2004 года N 549-01-ЗМО </a:t>
            </a:r>
            <a:r>
              <a:rPr lang="ru-RU" sz="1400" dirty="0" smtClean="0">
                <a:solidFill>
                  <a:schemeClr val="bg1"/>
                </a:solidFill>
                <a:latin typeface="Times New Roman" panose="02020603050405020304" pitchFamily="18" charset="0"/>
                <a:cs typeface="Times New Roman" panose="02020603050405020304" pitchFamily="18" charset="0"/>
              </a:rPr>
              <a:t>Закон Мурманской области «О государственной социальной помощи в Мурманской области"</a:t>
            </a:r>
            <a:endParaRPr lang="ru-RU" sz="1400" dirty="0">
              <a:solidFill>
                <a:schemeClr val="bg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45140" y="1744371"/>
            <a:ext cx="11488270" cy="700000"/>
          </a:xfrm>
          <a:prstGeom prst="rect">
            <a:avLst/>
          </a:prstGeom>
          <a:solidFill>
            <a:schemeClr val="accent2">
              <a:alpha val="70000"/>
            </a:schemeClr>
          </a:solidFill>
        </p:spPr>
        <p:txBody>
          <a:bodyPr wrap="square">
            <a:spAutoFit/>
          </a:bodyPr>
          <a:lstStyle/>
          <a:p>
            <a:pPr indent="363538" algn="just">
              <a:lnSpc>
                <a:spcPct val="150000"/>
              </a:lnSpc>
            </a:pPr>
            <a:r>
              <a:rPr lang="ru-RU" sz="1400" dirty="0">
                <a:solidFill>
                  <a:schemeClr val="bg1"/>
                </a:solidFill>
                <a:latin typeface="Times New Roman" panose="02020603050405020304" pitchFamily="18" charset="0"/>
                <a:cs typeface="Times New Roman" panose="02020603050405020304" pitchFamily="18" charset="0"/>
              </a:rPr>
              <a:t>Региональная социальная доплата устанавливается пенсионеру, если общая сумма его материального обеспечения  не достигает величины прожиточного минимума пенсионера.</a:t>
            </a:r>
          </a:p>
        </p:txBody>
      </p:sp>
      <p:sp>
        <p:nvSpPr>
          <p:cNvPr id="5" name="Прямоугольник 4"/>
          <p:cNvSpPr/>
          <p:nvPr/>
        </p:nvSpPr>
        <p:spPr>
          <a:xfrm>
            <a:off x="345138" y="2566054"/>
            <a:ext cx="11488272" cy="1061829"/>
          </a:xfrm>
          <a:prstGeom prst="rect">
            <a:avLst/>
          </a:prstGeom>
          <a:solidFill>
            <a:schemeClr val="accent2">
              <a:alpha val="70000"/>
            </a:schemeClr>
          </a:solidFill>
        </p:spPr>
        <p:txBody>
          <a:bodyPr wrap="square">
            <a:spAutoFit/>
          </a:bodyPr>
          <a:lstStyle/>
          <a:p>
            <a:pPr indent="363538" algn="just">
              <a:lnSpc>
                <a:spcPct val="150000"/>
              </a:lnSpc>
            </a:pPr>
            <a:r>
              <a:rPr lang="ru-RU" sz="1400" dirty="0">
                <a:solidFill>
                  <a:schemeClr val="bg1"/>
                </a:solidFill>
                <a:latin typeface="Times New Roman" panose="02020603050405020304" pitchFamily="18" charset="0"/>
                <a:cs typeface="Times New Roman" panose="02020603050405020304" pitchFamily="18" charset="0"/>
              </a:rPr>
              <a:t>Пенсионеру, проживающему по месту жительства или по месту пребывания на территории Мурманской области, региональная социальная доплата к пенсии устанавливается уполномоченным органом по месту нахождения его пенсионного выплатного дела на территории Мурманской области на период получения пенсии.</a:t>
            </a:r>
          </a:p>
        </p:txBody>
      </p:sp>
      <p:sp>
        <p:nvSpPr>
          <p:cNvPr id="6" name="Прямоугольник 5"/>
          <p:cNvSpPr/>
          <p:nvPr/>
        </p:nvSpPr>
        <p:spPr>
          <a:xfrm>
            <a:off x="345138" y="3812796"/>
            <a:ext cx="11488270" cy="1384995"/>
          </a:xfrm>
          <a:prstGeom prst="rect">
            <a:avLst/>
          </a:prstGeom>
          <a:solidFill>
            <a:schemeClr val="accent2">
              <a:alpha val="70000"/>
            </a:schemeClr>
          </a:solidFill>
        </p:spPr>
        <p:txBody>
          <a:bodyPr wrap="square">
            <a:spAutoFit/>
          </a:bodyPr>
          <a:lstStyle/>
          <a:p>
            <a:pPr indent="363538" algn="just">
              <a:lnSpc>
                <a:spcPct val="150000"/>
              </a:lnSpc>
            </a:pPr>
            <a:r>
              <a:rPr lang="ru-RU" sz="1400" dirty="0">
                <a:solidFill>
                  <a:schemeClr val="bg1"/>
                </a:solidFill>
                <a:latin typeface="Times New Roman" panose="02020603050405020304" pitchFamily="18" charset="0"/>
                <a:cs typeface="Times New Roman" panose="02020603050405020304" pitchFamily="18" charset="0"/>
              </a:rPr>
              <a:t>Пенсионеру, не имеющему подтвержденного регистрацией места жительства или места пребывания на территории Мурманской области, региональная социальная доплата к пенсии устанавливается при условии получения пенсии в территориальном органе Пенсионного фонда Российской Федерации по месту фактического проживания пенсионера и нахождения пенсионного выплатного дела на территории Мурманской области.</a:t>
            </a:r>
          </a:p>
        </p:txBody>
      </p:sp>
      <p:sp>
        <p:nvSpPr>
          <p:cNvPr id="7" name="Прямоугольник 6"/>
          <p:cNvSpPr/>
          <p:nvPr/>
        </p:nvSpPr>
        <p:spPr>
          <a:xfrm>
            <a:off x="345142" y="5421822"/>
            <a:ext cx="11488270" cy="376834"/>
          </a:xfrm>
          <a:prstGeom prst="rect">
            <a:avLst/>
          </a:prstGeom>
          <a:solidFill>
            <a:schemeClr val="accent2">
              <a:alpha val="70000"/>
            </a:schemeClr>
          </a:solidFill>
        </p:spPr>
        <p:txBody>
          <a:bodyPr wrap="square">
            <a:spAutoFit/>
          </a:bodyPr>
          <a:lstStyle/>
          <a:p>
            <a:pPr indent="444500">
              <a:lnSpc>
                <a:spcPct val="150000"/>
              </a:lnSpc>
              <a:tabLst>
                <a:tab pos="363538" algn="l"/>
              </a:tabLst>
            </a:pPr>
            <a:r>
              <a:rPr lang="ru-RU" sz="1400" dirty="0">
                <a:solidFill>
                  <a:schemeClr val="bg1"/>
                </a:solidFill>
                <a:latin typeface="Times New Roman" panose="02020603050405020304" pitchFamily="18" charset="0"/>
                <a:cs typeface="Times New Roman" panose="02020603050405020304" pitchFamily="18" charset="0"/>
              </a:rPr>
              <a:t>Региональная социальная доплата к пенсии устанавливается на срок, на который установлена соответствующая пенсия.</a:t>
            </a:r>
          </a:p>
        </p:txBody>
      </p:sp>
      <p:sp>
        <p:nvSpPr>
          <p:cNvPr id="8" name="Прямоугольник 7"/>
          <p:cNvSpPr/>
          <p:nvPr/>
        </p:nvSpPr>
        <p:spPr>
          <a:xfrm>
            <a:off x="345142" y="6005919"/>
            <a:ext cx="11488270" cy="376834"/>
          </a:xfrm>
          <a:prstGeom prst="rect">
            <a:avLst/>
          </a:prstGeom>
          <a:solidFill>
            <a:schemeClr val="accent2">
              <a:alpha val="70000"/>
            </a:schemeClr>
          </a:solidFill>
        </p:spPr>
        <p:txBody>
          <a:bodyPr wrap="square">
            <a:spAutoFit/>
          </a:bodyPr>
          <a:lstStyle/>
          <a:p>
            <a:pPr indent="363538">
              <a:lnSpc>
                <a:spcPct val="150000"/>
              </a:lnSpc>
            </a:pPr>
            <a:r>
              <a:rPr lang="ru-RU" sz="1400" dirty="0">
                <a:solidFill>
                  <a:schemeClr val="bg1"/>
                </a:solidFill>
                <a:latin typeface="Times New Roman" panose="02020603050405020304" pitchFamily="18" charset="0"/>
                <a:cs typeface="Times New Roman" panose="02020603050405020304" pitchFamily="18" charset="0"/>
              </a:rPr>
              <a:t>РСДП устанавливается в </a:t>
            </a:r>
            <a:r>
              <a:rPr lang="ru-RU" sz="1400" dirty="0" err="1">
                <a:solidFill>
                  <a:schemeClr val="bg1"/>
                </a:solidFill>
                <a:latin typeface="Times New Roman" panose="02020603050405020304" pitchFamily="18" charset="0"/>
                <a:cs typeface="Times New Roman" panose="02020603050405020304" pitchFamily="18" charset="0"/>
              </a:rPr>
              <a:t>беззаявительном</a:t>
            </a:r>
            <a:r>
              <a:rPr lang="ru-RU" sz="1400" dirty="0">
                <a:solidFill>
                  <a:schemeClr val="bg1"/>
                </a:solidFill>
                <a:latin typeface="Times New Roman" panose="02020603050405020304" pitchFamily="18" charset="0"/>
                <a:cs typeface="Times New Roman" panose="02020603050405020304" pitchFamily="18" charset="0"/>
              </a:rPr>
              <a:t> порядке со дня, с которого назначена пенсия. Представление документов не требуется. </a:t>
            </a:r>
          </a:p>
        </p:txBody>
      </p:sp>
    </p:spTree>
    <p:extLst>
      <p:ext uri="{BB962C8B-B14F-4D97-AF65-F5344CB8AC3E}">
        <p14:creationId xmlns:p14="http://schemas.microsoft.com/office/powerpoint/2010/main" val="3431704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5000">
        <p15:prstTrans prst="pageCurlDouble"/>
      </p:transition>
    </mc:Choice>
    <mc:Fallback xmlns="">
      <p:transition spd="slow" advClick="0" advTm="15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056" y="296130"/>
            <a:ext cx="11725309" cy="369332"/>
          </a:xfrm>
          <a:prstGeom prst="rect">
            <a:avLst/>
          </a:prstGeom>
          <a:solidFill>
            <a:schemeClr val="accent2">
              <a:alpha val="70000"/>
            </a:schemeClr>
          </a:solidFill>
        </p:spPr>
        <p:txBody>
          <a:bodyPr wrap="square">
            <a:spAutoFit/>
          </a:bodyPr>
          <a:lstStyle/>
          <a:p>
            <a:pPr algn="ctr"/>
            <a:r>
              <a:rPr lang="ru-RU" b="1" dirty="0">
                <a:solidFill>
                  <a:schemeClr val="bg1"/>
                </a:solidFill>
                <a:latin typeface="Times New Roman" panose="02020603050405020304" pitchFamily="18" charset="0"/>
                <a:cs typeface="Times New Roman" panose="02020603050405020304" pitchFamily="18" charset="0"/>
              </a:rPr>
              <a:t>Адресная государственная социальная </a:t>
            </a:r>
            <a:r>
              <a:rPr lang="ru-RU" b="1" dirty="0" smtClean="0">
                <a:solidFill>
                  <a:schemeClr val="bg1"/>
                </a:solidFill>
                <a:latin typeface="Times New Roman" panose="02020603050405020304" pitchFamily="18" charset="0"/>
                <a:cs typeface="Times New Roman" panose="02020603050405020304" pitchFamily="18" charset="0"/>
              </a:rPr>
              <a:t>помощь (далее – АГСП)</a:t>
            </a:r>
            <a:endParaRPr lang="ru-RU" b="1" dirty="0">
              <a:solidFill>
                <a:schemeClr val="bg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47056" y="1833030"/>
            <a:ext cx="11725309" cy="1384995"/>
          </a:xfrm>
          <a:prstGeom prst="rect">
            <a:avLst/>
          </a:prstGeom>
          <a:solidFill>
            <a:schemeClr val="accent2">
              <a:alpha val="70000"/>
            </a:schemeClr>
          </a:solidFill>
        </p:spPr>
        <p:txBody>
          <a:bodyPr wrap="square">
            <a:spAutoFit/>
          </a:bodyPr>
          <a:lstStyle/>
          <a:p>
            <a:pPr indent="363538" algn="just">
              <a:lnSpc>
                <a:spcPct val="150000"/>
              </a:lnSpc>
            </a:pPr>
            <a:r>
              <a:rPr lang="ru-RU" sz="1400" dirty="0">
                <a:solidFill>
                  <a:schemeClr val="bg1"/>
                </a:solidFill>
                <a:latin typeface="Times New Roman" panose="02020603050405020304" pitchFamily="18" charset="0"/>
                <a:cs typeface="Times New Roman" panose="02020603050405020304" pitchFamily="18" charset="0"/>
              </a:rPr>
              <a:t>Адресная государственная социальная помощь, в том числе на основании социального контракта, может оказываться малоимущим </a:t>
            </a:r>
            <a:r>
              <a:rPr lang="ru-RU" sz="1400" dirty="0" smtClean="0">
                <a:solidFill>
                  <a:schemeClr val="bg1"/>
                </a:solidFill>
                <a:latin typeface="Times New Roman" panose="02020603050405020304" pitchFamily="18" charset="0"/>
                <a:cs typeface="Times New Roman" panose="02020603050405020304" pitchFamily="18" charset="0"/>
              </a:rPr>
              <a:t>семьям </a:t>
            </a:r>
            <a:r>
              <a:rPr lang="ru-RU" sz="1400" dirty="0">
                <a:solidFill>
                  <a:schemeClr val="bg1"/>
                </a:solidFill>
                <a:latin typeface="Times New Roman" panose="02020603050405020304" pitchFamily="18" charset="0"/>
                <a:cs typeface="Times New Roman" panose="02020603050405020304" pitchFamily="18" charset="0"/>
              </a:rPr>
              <a:t>и малоимущим одиноко проживающим гражданам, которые по независящим от них причинам имеют среднедушевой доход ниже </a:t>
            </a:r>
            <a:r>
              <a:rPr lang="ru-RU" sz="1400" dirty="0" smtClean="0">
                <a:solidFill>
                  <a:schemeClr val="bg1"/>
                </a:solidFill>
                <a:latin typeface="Times New Roman" panose="02020603050405020304" pitchFamily="18" charset="0"/>
                <a:cs typeface="Times New Roman" panose="02020603050405020304" pitchFamily="18" charset="0"/>
              </a:rPr>
              <a:t>величины </a:t>
            </a:r>
            <a:r>
              <a:rPr lang="ru-RU" sz="1400" dirty="0">
                <a:solidFill>
                  <a:schemeClr val="bg1"/>
                </a:solidFill>
                <a:latin typeface="Times New Roman" panose="02020603050405020304" pitchFamily="18" charset="0"/>
                <a:cs typeface="Times New Roman" panose="02020603050405020304" pitchFamily="18" charset="0"/>
              </a:rPr>
              <a:t>прожиточного минимума, установленной Правительством Мурманской области в соответствии с Федеральным законом «О </a:t>
            </a:r>
            <a:r>
              <a:rPr lang="ru-RU" sz="1400" dirty="0" smtClean="0">
                <a:solidFill>
                  <a:schemeClr val="bg1"/>
                </a:solidFill>
                <a:latin typeface="Times New Roman" panose="02020603050405020304" pitchFamily="18" charset="0"/>
                <a:cs typeface="Times New Roman" panose="02020603050405020304" pitchFamily="18" charset="0"/>
              </a:rPr>
              <a:t>прожиточном </a:t>
            </a:r>
            <a:r>
              <a:rPr lang="ru-RU" sz="1400" dirty="0">
                <a:solidFill>
                  <a:schemeClr val="bg1"/>
                </a:solidFill>
                <a:latin typeface="Times New Roman" panose="02020603050405020304" pitchFamily="18" charset="0"/>
                <a:cs typeface="Times New Roman" panose="02020603050405020304" pitchFamily="18" charset="0"/>
              </a:rPr>
              <a:t>минимуме в Российской Федерации»</a:t>
            </a:r>
          </a:p>
        </p:txBody>
      </p:sp>
      <p:sp>
        <p:nvSpPr>
          <p:cNvPr id="6" name="Прямоугольник 5"/>
          <p:cNvSpPr/>
          <p:nvPr/>
        </p:nvSpPr>
        <p:spPr>
          <a:xfrm>
            <a:off x="247057" y="901511"/>
            <a:ext cx="11725308" cy="738664"/>
          </a:xfrm>
          <a:prstGeom prst="rect">
            <a:avLst/>
          </a:prstGeom>
          <a:solidFill>
            <a:schemeClr val="accent2">
              <a:alpha val="70000"/>
            </a:schemeClr>
          </a:solidFill>
        </p:spPr>
        <p:txBody>
          <a:bodyPr wrap="square">
            <a:spAutoFit/>
          </a:bodyPr>
          <a:lstStyle/>
          <a:p>
            <a:pPr indent="363538" algn="just">
              <a:lnSpc>
                <a:spcPct val="150000"/>
              </a:lnSpc>
            </a:pPr>
            <a:r>
              <a:rPr lang="ru-RU" sz="1400" dirty="0">
                <a:solidFill>
                  <a:schemeClr val="bg1"/>
                </a:solidFill>
                <a:latin typeface="Times New Roman" panose="02020603050405020304" pitchFamily="18" charset="0"/>
                <a:cs typeface="Times New Roman" panose="02020603050405020304" pitchFamily="18" charset="0"/>
              </a:rPr>
              <a:t> Предоставление государственной услуги осуществляется в соответствии с законом Мурманской области 23 декабря 2004 года N 549-01-ЗМО Закон Мурманской области «О государственной социальной помощи в Мурманской области"</a:t>
            </a:r>
          </a:p>
        </p:txBody>
      </p:sp>
      <p:sp>
        <p:nvSpPr>
          <p:cNvPr id="7" name="Прямоугольник 6"/>
          <p:cNvSpPr/>
          <p:nvPr/>
        </p:nvSpPr>
        <p:spPr>
          <a:xfrm>
            <a:off x="247056" y="3387935"/>
            <a:ext cx="11725309" cy="1384995"/>
          </a:xfrm>
          <a:prstGeom prst="rect">
            <a:avLst/>
          </a:prstGeom>
          <a:solidFill>
            <a:schemeClr val="accent2">
              <a:alpha val="70000"/>
            </a:schemeClr>
          </a:solidFill>
        </p:spPr>
        <p:txBody>
          <a:bodyPr wrap="square">
            <a:spAutoFit/>
          </a:bodyPr>
          <a:lstStyle/>
          <a:p>
            <a:pPr indent="363538" algn="ctr"/>
            <a:r>
              <a:rPr lang="ru-RU" sz="1400" dirty="0">
                <a:solidFill>
                  <a:schemeClr val="bg1"/>
                </a:solidFill>
                <a:latin typeface="Times New Roman" panose="02020603050405020304" pitchFamily="18" charset="0"/>
                <a:cs typeface="Times New Roman" panose="02020603050405020304" pitchFamily="18" charset="0"/>
              </a:rPr>
              <a:t>Документы, необходимые для предоставления АГСП:</a:t>
            </a:r>
          </a:p>
          <a:p>
            <a:pPr marL="285750" lvl="0" indent="-285750">
              <a:buFont typeface="Arial" panose="020B0604020202020204" pitchFamily="34" charset="0"/>
              <a:buChar char="•"/>
            </a:pPr>
            <a:r>
              <a:rPr lang="ru-RU" sz="1400" dirty="0" smtClean="0">
                <a:solidFill>
                  <a:schemeClr val="bg1"/>
                </a:solidFill>
                <a:latin typeface="Times New Roman" panose="02020603050405020304" pitchFamily="18" charset="0"/>
                <a:cs typeface="Times New Roman" panose="02020603050405020304" pitchFamily="18" charset="0"/>
              </a:rPr>
              <a:t>заявление;</a:t>
            </a:r>
          </a:p>
          <a:p>
            <a:pPr marL="285750" lvl="0" indent="-285750">
              <a:buFont typeface="Arial" panose="020B0604020202020204" pitchFamily="34" charset="0"/>
              <a:buChar char="•"/>
            </a:pPr>
            <a:r>
              <a:rPr lang="ru-RU" sz="1400" dirty="0" smtClean="0">
                <a:solidFill>
                  <a:schemeClr val="bg1"/>
                </a:solidFill>
                <a:latin typeface="Times New Roman" panose="02020603050405020304" pitchFamily="18" charset="0"/>
                <a:cs typeface="Times New Roman" panose="02020603050405020304" pitchFamily="18" charset="0"/>
              </a:rPr>
              <a:t>сведения о </a:t>
            </a:r>
            <a:r>
              <a:rPr lang="ru-RU" sz="1400" dirty="0">
                <a:solidFill>
                  <a:schemeClr val="bg1"/>
                </a:solidFill>
                <a:latin typeface="Times New Roman" panose="02020603050405020304" pitchFamily="18" charset="0"/>
                <a:cs typeface="Times New Roman" panose="02020603050405020304" pitchFamily="18" charset="0"/>
              </a:rPr>
              <a:t>составе семьи и фактах совместного или раздельного проживания и ведения хозяйства членами </a:t>
            </a:r>
            <a:r>
              <a:rPr lang="ru-RU" sz="1400" dirty="0" smtClean="0">
                <a:solidFill>
                  <a:schemeClr val="bg1"/>
                </a:solidFill>
                <a:latin typeface="Times New Roman" panose="02020603050405020304" pitchFamily="18" charset="0"/>
                <a:cs typeface="Times New Roman" panose="02020603050405020304" pitchFamily="18" charset="0"/>
              </a:rPr>
              <a:t>семьи;</a:t>
            </a:r>
          </a:p>
          <a:p>
            <a:pPr marL="285750" lvl="0" indent="-285750">
              <a:buFont typeface="Arial" panose="020B0604020202020204" pitchFamily="34" charset="0"/>
              <a:buChar char="•"/>
            </a:pPr>
            <a:r>
              <a:rPr lang="ru-RU" sz="1400" dirty="0" smtClean="0">
                <a:solidFill>
                  <a:schemeClr val="bg1"/>
                </a:solidFill>
                <a:latin typeface="Times New Roman" panose="02020603050405020304" pitchFamily="18" charset="0"/>
                <a:cs typeface="Times New Roman" panose="02020603050405020304" pitchFamily="18" charset="0"/>
              </a:rPr>
              <a:t>сведения о </a:t>
            </a:r>
            <a:r>
              <a:rPr lang="ru-RU" sz="1400" dirty="0">
                <a:solidFill>
                  <a:schemeClr val="bg1"/>
                </a:solidFill>
                <a:latin typeface="Times New Roman" panose="02020603050405020304" pitchFamily="18" charset="0"/>
                <a:cs typeface="Times New Roman" panose="02020603050405020304" pitchFamily="18" charset="0"/>
              </a:rPr>
              <a:t>доходах всех членов семьи (гражданина) за три последних месяца, предшествующих месяцу подачи заявления, и наличии принадлежащего им (ему) на праве собственности </a:t>
            </a:r>
            <a:r>
              <a:rPr lang="ru-RU" sz="1400" dirty="0" smtClean="0">
                <a:solidFill>
                  <a:schemeClr val="bg1"/>
                </a:solidFill>
                <a:latin typeface="Times New Roman" panose="02020603050405020304" pitchFamily="18" charset="0"/>
                <a:cs typeface="Times New Roman" panose="02020603050405020304" pitchFamily="18" charset="0"/>
              </a:rPr>
              <a:t>имущества;</a:t>
            </a:r>
          </a:p>
          <a:p>
            <a:pPr marL="285750" lvl="0" indent="-285750">
              <a:buFont typeface="Arial" panose="020B0604020202020204" pitchFamily="34" charset="0"/>
              <a:buChar char="•"/>
            </a:pPr>
            <a:r>
              <a:rPr lang="ru-RU" sz="1400" dirty="0" smtClean="0">
                <a:solidFill>
                  <a:schemeClr val="bg1"/>
                </a:solidFill>
                <a:latin typeface="Times New Roman" panose="02020603050405020304" pitchFamily="18" charset="0"/>
                <a:cs typeface="Times New Roman" panose="02020603050405020304" pitchFamily="18" charset="0"/>
              </a:rPr>
              <a:t>реквизиты </a:t>
            </a:r>
            <a:r>
              <a:rPr lang="ru-RU" sz="1400" dirty="0">
                <a:solidFill>
                  <a:schemeClr val="bg1"/>
                </a:solidFill>
                <a:latin typeface="Times New Roman" panose="02020603050405020304" pitchFamily="18" charset="0"/>
                <a:cs typeface="Times New Roman" panose="02020603050405020304" pitchFamily="18" charset="0"/>
              </a:rPr>
              <a:t>расчетного счета.</a:t>
            </a:r>
          </a:p>
        </p:txBody>
      </p:sp>
      <p:sp>
        <p:nvSpPr>
          <p:cNvPr id="8" name="Прямоугольник 7"/>
          <p:cNvSpPr/>
          <p:nvPr/>
        </p:nvSpPr>
        <p:spPr>
          <a:xfrm>
            <a:off x="247057" y="4942261"/>
            <a:ext cx="11669017" cy="307777"/>
          </a:xfrm>
          <a:prstGeom prst="rect">
            <a:avLst/>
          </a:prstGeom>
          <a:solidFill>
            <a:schemeClr val="accent2">
              <a:alpha val="70000"/>
            </a:schemeClr>
          </a:solidFill>
        </p:spPr>
        <p:txBody>
          <a:bodyPr wrap="square">
            <a:spAutoFit/>
          </a:bodyPr>
          <a:lstStyle/>
          <a:p>
            <a:pPr indent="363538"/>
            <a:r>
              <a:rPr lang="ru-RU" sz="1400" dirty="0">
                <a:solidFill>
                  <a:schemeClr val="bg1"/>
                </a:solidFill>
                <a:latin typeface="Times New Roman" panose="02020603050405020304" pitchFamily="18" charset="0"/>
                <a:cs typeface="Times New Roman" panose="02020603050405020304" pitchFamily="18" charset="0"/>
              </a:rPr>
              <a:t>Величина прожиточного минимума для </a:t>
            </a:r>
            <a:r>
              <a:rPr lang="ru-RU" sz="1400" dirty="0" smtClean="0">
                <a:solidFill>
                  <a:schemeClr val="bg1"/>
                </a:solidFill>
                <a:latin typeface="Times New Roman" panose="02020603050405020304" pitchFamily="18" charset="0"/>
                <a:cs typeface="Times New Roman" panose="02020603050405020304" pitchFamily="18" charset="0"/>
              </a:rPr>
              <a:t>пенсионеров с 01.06.2022 г.: </a:t>
            </a:r>
            <a:r>
              <a:rPr lang="ru-RU" sz="1400" dirty="0">
                <a:solidFill>
                  <a:schemeClr val="bg1"/>
                </a:solidFill>
                <a:latin typeface="Times New Roman" panose="02020603050405020304" pitchFamily="18" charset="0"/>
                <a:cs typeface="Times New Roman" panose="02020603050405020304" pitchFamily="18" charset="0"/>
              </a:rPr>
              <a:t>19 135 руб.</a:t>
            </a:r>
            <a:endParaRPr lang="ru-RU" sz="1400" dirty="0">
              <a:solidFill>
                <a:schemeClr val="bg1"/>
              </a:solidFill>
              <a:effectLst/>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47056" y="5365375"/>
            <a:ext cx="11669018" cy="1355371"/>
          </a:xfrm>
          <a:prstGeom prst="rect">
            <a:avLst/>
          </a:prstGeom>
          <a:solidFill>
            <a:schemeClr val="accent2">
              <a:alpha val="70000"/>
            </a:schemeClr>
          </a:solidFill>
        </p:spPr>
        <p:txBody>
          <a:bodyPr wrap="square">
            <a:spAutoFit/>
          </a:bodyPr>
          <a:lstStyle/>
          <a:p>
            <a:pPr indent="363538" algn="ctr">
              <a:lnSpc>
                <a:spcPct val="114000"/>
              </a:lnSpc>
            </a:pPr>
            <a:r>
              <a:rPr lang="ru-RU" sz="1400" dirty="0">
                <a:solidFill>
                  <a:schemeClr val="bg1"/>
                </a:solidFill>
                <a:latin typeface="Times New Roman" panose="02020603050405020304" pitchFamily="18" charset="0"/>
                <a:cs typeface="Times New Roman" panose="02020603050405020304" pitchFamily="18" charset="0"/>
              </a:rPr>
              <a:t>Подать заявление на предоставление </a:t>
            </a:r>
            <a:r>
              <a:rPr lang="ru-RU" sz="1400" dirty="0" smtClean="0">
                <a:solidFill>
                  <a:schemeClr val="bg1"/>
                </a:solidFill>
                <a:latin typeface="Times New Roman" panose="02020603050405020304" pitchFamily="18" charset="0"/>
                <a:cs typeface="Times New Roman" panose="02020603050405020304" pitchFamily="18" charset="0"/>
              </a:rPr>
              <a:t>АГСП </a:t>
            </a:r>
            <a:r>
              <a:rPr lang="ru-RU" sz="1400" dirty="0">
                <a:solidFill>
                  <a:schemeClr val="bg1"/>
                </a:solidFill>
                <a:latin typeface="Times New Roman" panose="02020603050405020304" pitchFamily="18" charset="0"/>
                <a:cs typeface="Times New Roman" panose="02020603050405020304" pitchFamily="18" charset="0"/>
              </a:rPr>
              <a:t>можно:</a:t>
            </a:r>
          </a:p>
          <a:p>
            <a:pPr marL="285750" indent="-285750">
              <a:lnSpc>
                <a:spcPct val="114000"/>
              </a:lnSpc>
              <a:buFont typeface="Arial" panose="020B0604020202020204" pitchFamily="34" charset="0"/>
              <a:buChar char="•"/>
            </a:pPr>
            <a:r>
              <a:rPr lang="ru-RU" sz="1400" dirty="0">
                <a:solidFill>
                  <a:schemeClr val="bg1"/>
                </a:solidFill>
                <a:latin typeface="Times New Roman" panose="02020603050405020304" pitchFamily="18" charset="0"/>
                <a:cs typeface="Times New Roman" panose="02020603050405020304" pitchFamily="18" charset="0"/>
              </a:rPr>
              <a:t>в ГОБУ МФЦ МО по адресу: Мурманская область, 184511, г. Мончегорск, ул. Комсомольская, д. 5;</a:t>
            </a:r>
          </a:p>
          <a:p>
            <a:pPr marL="285750" indent="-285750">
              <a:lnSpc>
                <a:spcPct val="114000"/>
              </a:lnSpc>
              <a:buFont typeface="Arial" panose="020B0604020202020204" pitchFamily="34" charset="0"/>
              <a:buChar char="•"/>
            </a:pPr>
            <a:r>
              <a:rPr lang="ru-RU" sz="1400" dirty="0">
                <a:solidFill>
                  <a:schemeClr val="bg1"/>
                </a:solidFill>
                <a:latin typeface="Times New Roman" panose="02020603050405020304" pitchFamily="18" charset="0"/>
                <a:cs typeface="Times New Roman" panose="02020603050405020304" pitchFamily="18" charset="0"/>
              </a:rPr>
              <a:t>в электронном виде с использованием Портала </a:t>
            </a:r>
            <a:r>
              <a:rPr lang="ru-RU" sz="1400" dirty="0" err="1">
                <a:solidFill>
                  <a:schemeClr val="bg1"/>
                </a:solidFill>
                <a:latin typeface="Times New Roman" panose="02020603050405020304" pitchFamily="18" charset="0"/>
                <a:cs typeface="Times New Roman" panose="02020603050405020304" pitchFamily="18" charset="0"/>
              </a:rPr>
              <a:t>госуслуг</a:t>
            </a:r>
            <a:r>
              <a:rPr lang="ru-RU" sz="1400" dirty="0">
                <a:solidFill>
                  <a:schemeClr val="bg1"/>
                </a:solidFill>
                <a:latin typeface="Times New Roman" panose="02020603050405020304" pitchFamily="18" charset="0"/>
                <a:cs typeface="Times New Roman" panose="02020603050405020304" pitchFamily="18" charset="0"/>
              </a:rPr>
              <a:t> Мурманской области по ссылке: </a:t>
            </a:r>
            <a:r>
              <a:rPr lang="en-US" sz="1600" b="1" dirty="0" smtClean="0">
                <a:solidFill>
                  <a:srgbClr val="0070C0"/>
                </a:solidFill>
                <a:latin typeface="Times New Roman" panose="02020603050405020304" pitchFamily="18" charset="0"/>
                <a:cs typeface="Times New Roman" panose="02020603050405020304" pitchFamily="18" charset="0"/>
              </a:rPr>
              <a:t>www.gosuslugi.ru/600238/1</a:t>
            </a:r>
            <a:r>
              <a:rPr lang="ru-RU" sz="1400" dirty="0" smtClean="0">
                <a:solidFill>
                  <a:schemeClr val="bg1"/>
                </a:solidFill>
                <a:latin typeface="Times New Roman" panose="02020603050405020304" pitchFamily="18" charset="0"/>
                <a:cs typeface="Times New Roman" panose="02020603050405020304" pitchFamily="18" charset="0"/>
              </a:rPr>
              <a:t>;</a:t>
            </a:r>
            <a:endParaRPr lang="ru-RU" sz="1400" dirty="0">
              <a:solidFill>
                <a:schemeClr val="bg1"/>
              </a:solidFill>
              <a:latin typeface="Times New Roman" panose="02020603050405020304" pitchFamily="18" charset="0"/>
              <a:cs typeface="Times New Roman" panose="02020603050405020304" pitchFamily="18" charset="0"/>
            </a:endParaRPr>
          </a:p>
          <a:p>
            <a:pPr marL="285750" indent="-285750">
              <a:lnSpc>
                <a:spcPct val="114000"/>
              </a:lnSpc>
              <a:buFont typeface="Arial" panose="020B0604020202020204" pitchFamily="34" charset="0"/>
              <a:buChar char="•"/>
            </a:pPr>
            <a:r>
              <a:rPr lang="ru-RU" sz="1400" dirty="0">
                <a:solidFill>
                  <a:schemeClr val="bg1"/>
                </a:solidFill>
                <a:latin typeface="Times New Roman" panose="02020603050405020304" pitchFamily="18" charset="0"/>
                <a:cs typeface="Times New Roman" panose="02020603050405020304" pitchFamily="18" charset="0"/>
              </a:rPr>
              <a:t>посредством почтовой связи на адрес: Мурманская область, 184511, г. Мончегорск, ул. Комсомольская, д.7А, ГОКУ «</a:t>
            </a:r>
            <a:r>
              <a:rPr lang="ru-RU" sz="1400" dirty="0" err="1">
                <a:solidFill>
                  <a:schemeClr val="bg1"/>
                </a:solidFill>
                <a:latin typeface="Times New Roman" panose="02020603050405020304" pitchFamily="18" charset="0"/>
                <a:cs typeface="Times New Roman" panose="02020603050405020304" pitchFamily="18" charset="0"/>
              </a:rPr>
              <a:t>Мончегорский</a:t>
            </a:r>
            <a:r>
              <a:rPr lang="ru-RU" sz="1400" dirty="0">
                <a:solidFill>
                  <a:schemeClr val="bg1"/>
                </a:solidFill>
                <a:latin typeface="Times New Roman" panose="02020603050405020304" pitchFamily="18" charset="0"/>
                <a:cs typeface="Times New Roman" panose="02020603050405020304" pitchFamily="18" charset="0"/>
              </a:rPr>
              <a:t> межрайонный ЦСПН».</a:t>
            </a: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8815" y="296129"/>
            <a:ext cx="623550" cy="605381"/>
          </a:xfrm>
          <a:prstGeom prst="rect">
            <a:avLst/>
          </a:prstGeom>
        </p:spPr>
      </p:pic>
    </p:spTree>
    <p:extLst>
      <p:ext uri="{BB962C8B-B14F-4D97-AF65-F5344CB8AC3E}">
        <p14:creationId xmlns:p14="http://schemas.microsoft.com/office/powerpoint/2010/main" val="1103341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5000">
        <p15:prstTrans prst="pageCurlDouble"/>
      </p:transition>
    </mc:Choice>
    <mc:Fallback xmlns="">
      <p:transition spd="slow" advClick="0" advTm="15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5822" y="583718"/>
            <a:ext cx="11340353" cy="1569660"/>
          </a:xfrm>
          <a:prstGeom prst="rect">
            <a:avLst/>
          </a:prstGeom>
          <a:solidFill>
            <a:schemeClr val="accent2">
              <a:alpha val="70000"/>
            </a:schemeClr>
          </a:solidFill>
        </p:spPr>
        <p:txBody>
          <a:bodyPr wrap="square">
            <a:spAutoFit/>
          </a:bodyPr>
          <a:lstStyle/>
          <a:p>
            <a:pPr algn="ctr">
              <a:lnSpc>
                <a:spcPct val="150000"/>
              </a:lnSpc>
            </a:pPr>
            <a:r>
              <a:rPr lang="ru-RU" sz="1600" b="1" dirty="0">
                <a:solidFill>
                  <a:schemeClr val="bg1"/>
                </a:solidFill>
                <a:latin typeface="Times New Roman" panose="02020603050405020304" pitchFamily="18" charset="0"/>
                <a:cs typeface="Times New Roman" panose="02020603050405020304" pitchFamily="18" charset="0"/>
              </a:rPr>
              <a:t>Предоставление мер социальной поддержки в виде социальной услуги по изготовлению зубных ортопедических конструкций любой сложности в виде денежной выплаты в  пределах </a:t>
            </a:r>
            <a:endParaRPr lang="ru-RU" sz="1600" b="1" dirty="0" smtClean="0">
              <a:solidFill>
                <a:schemeClr val="bg1"/>
              </a:solidFill>
              <a:latin typeface="Times New Roman" panose="02020603050405020304" pitchFamily="18" charset="0"/>
              <a:cs typeface="Times New Roman" panose="02020603050405020304" pitchFamily="18" charset="0"/>
            </a:endParaRPr>
          </a:p>
          <a:p>
            <a:pPr algn="ctr">
              <a:lnSpc>
                <a:spcPct val="150000"/>
              </a:lnSpc>
            </a:pPr>
            <a:r>
              <a:rPr lang="ru-RU" sz="1600" b="1" dirty="0" smtClean="0">
                <a:solidFill>
                  <a:schemeClr val="bg1"/>
                </a:solidFill>
                <a:latin typeface="Times New Roman" panose="02020603050405020304" pitchFamily="18" charset="0"/>
                <a:cs typeface="Times New Roman" panose="02020603050405020304" pitchFamily="18" charset="0"/>
              </a:rPr>
              <a:t>установленного </a:t>
            </a:r>
            <a:r>
              <a:rPr lang="ru-RU" sz="1600" b="1" dirty="0">
                <a:solidFill>
                  <a:schemeClr val="bg1"/>
                </a:solidFill>
                <a:latin typeface="Times New Roman" panose="02020603050405020304" pitchFamily="18" charset="0"/>
                <a:cs typeface="Times New Roman" panose="02020603050405020304" pitchFamily="18" charset="0"/>
              </a:rPr>
              <a:t>Правительством Мурманской области размера оплаты стоимости социальной услуги </a:t>
            </a:r>
            <a:endParaRPr lang="ru-RU" sz="1600" b="1" dirty="0" smtClean="0">
              <a:solidFill>
                <a:schemeClr val="bg1"/>
              </a:solidFill>
              <a:latin typeface="Times New Roman" panose="02020603050405020304" pitchFamily="18" charset="0"/>
              <a:cs typeface="Times New Roman" panose="02020603050405020304" pitchFamily="18" charset="0"/>
            </a:endParaRPr>
          </a:p>
          <a:p>
            <a:pPr algn="ctr">
              <a:lnSpc>
                <a:spcPct val="150000"/>
              </a:lnSpc>
            </a:pPr>
            <a:r>
              <a:rPr lang="ru-RU" sz="1600" b="1" dirty="0" smtClean="0">
                <a:solidFill>
                  <a:schemeClr val="bg1"/>
                </a:solidFill>
                <a:latin typeface="Times New Roman" panose="02020603050405020304" pitchFamily="18" charset="0"/>
                <a:cs typeface="Times New Roman" panose="02020603050405020304" pitchFamily="18" charset="0"/>
              </a:rPr>
              <a:t>по </a:t>
            </a:r>
            <a:r>
              <a:rPr lang="ru-RU" sz="1600" b="1" dirty="0">
                <a:solidFill>
                  <a:schemeClr val="bg1"/>
                </a:solidFill>
                <a:latin typeface="Times New Roman" panose="02020603050405020304" pitchFamily="18" charset="0"/>
                <a:cs typeface="Times New Roman" panose="02020603050405020304" pitchFamily="18" charset="0"/>
              </a:rPr>
              <a:t>изготовлению зубных ортопедических конструкций любой сложности.</a:t>
            </a:r>
          </a:p>
        </p:txBody>
      </p:sp>
      <p:sp>
        <p:nvSpPr>
          <p:cNvPr id="3" name="Прямоугольник 2"/>
          <p:cNvSpPr/>
          <p:nvPr/>
        </p:nvSpPr>
        <p:spPr>
          <a:xfrm>
            <a:off x="425821" y="2353289"/>
            <a:ext cx="11295531" cy="1384995"/>
          </a:xfrm>
          <a:prstGeom prst="rect">
            <a:avLst/>
          </a:prstGeom>
          <a:solidFill>
            <a:schemeClr val="accent2">
              <a:alpha val="70000"/>
            </a:schemeClr>
          </a:solidFill>
        </p:spPr>
        <p:txBody>
          <a:bodyPr wrap="square">
            <a:spAutoFit/>
          </a:bodyPr>
          <a:lstStyle/>
          <a:p>
            <a:pPr indent="363538">
              <a:lnSpc>
                <a:spcPct val="150000"/>
              </a:lnSpc>
            </a:pPr>
            <a:r>
              <a:rPr lang="ru-RU" sz="1400" dirty="0">
                <a:solidFill>
                  <a:schemeClr val="bg1"/>
                </a:solidFill>
                <a:latin typeface="Times New Roman" panose="02020603050405020304" pitchFamily="18" charset="0"/>
                <a:cs typeface="Times New Roman" panose="02020603050405020304" pitchFamily="18" charset="0"/>
              </a:rPr>
              <a:t>Социальная услуга предоставляется: ветеранам труда, ветеранам военной службы, реабилитированным лицам, инвалидам </a:t>
            </a:r>
            <a:r>
              <a:rPr lang="ru-RU" sz="1400" dirty="0" err="1">
                <a:solidFill>
                  <a:schemeClr val="bg1"/>
                </a:solidFill>
                <a:latin typeface="Times New Roman" panose="02020603050405020304" pitchFamily="18" charset="0"/>
                <a:cs typeface="Times New Roman" panose="02020603050405020304" pitchFamily="18" charset="0"/>
              </a:rPr>
              <a:t>ВОв</a:t>
            </a:r>
            <a:r>
              <a:rPr lang="ru-RU" sz="1400" dirty="0">
                <a:solidFill>
                  <a:schemeClr val="bg1"/>
                </a:solidFill>
                <a:latin typeface="Times New Roman" panose="02020603050405020304" pitchFamily="18" charset="0"/>
                <a:cs typeface="Times New Roman" panose="02020603050405020304" pitchFamily="18" charset="0"/>
              </a:rPr>
              <a:t>, участникам </a:t>
            </a:r>
            <a:r>
              <a:rPr lang="ru-RU" sz="1400" dirty="0" err="1">
                <a:solidFill>
                  <a:schemeClr val="bg1"/>
                </a:solidFill>
                <a:latin typeface="Times New Roman" panose="02020603050405020304" pitchFamily="18" charset="0"/>
                <a:cs typeface="Times New Roman" panose="02020603050405020304" pitchFamily="18" charset="0"/>
              </a:rPr>
              <a:t>ВОв</a:t>
            </a:r>
            <a:r>
              <a:rPr lang="ru-RU" sz="1400" dirty="0">
                <a:solidFill>
                  <a:schemeClr val="bg1"/>
                </a:solidFill>
                <a:latin typeface="Times New Roman" panose="02020603050405020304" pitchFamily="18" charset="0"/>
                <a:cs typeface="Times New Roman" panose="02020603050405020304" pitchFamily="18" charset="0"/>
              </a:rPr>
              <a:t>, несовершеннолетним узникам фашистских концлагерей, лицам, награжденным нагрудным знаком «Почетный донор России», «Почетный донор СССР», лицам старшего возраста (мужчинам с 60 лет, женщинам с 55 лет), </a:t>
            </a:r>
            <a:r>
              <a:rPr lang="ru-RU" sz="1400" u="sng" dirty="0">
                <a:solidFill>
                  <a:schemeClr val="bg1"/>
                </a:solidFill>
                <a:latin typeface="Times New Roman" panose="02020603050405020304" pitchFamily="18" charset="0"/>
                <a:cs typeface="Times New Roman" panose="02020603050405020304" pitchFamily="18" charset="0"/>
              </a:rPr>
              <a:t>зарегистрированным в Реестре лиц, имеющих право на социальные услуги по зубопротезированию. Ведение Реестра осуществляет уполномоченная медицинская организация.</a:t>
            </a:r>
            <a:endParaRPr lang="ru-RU" sz="1400" dirty="0">
              <a:solidFill>
                <a:schemeClr val="bg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25821" y="3978533"/>
            <a:ext cx="11340354" cy="1992661"/>
          </a:xfrm>
          <a:prstGeom prst="rect">
            <a:avLst/>
          </a:prstGeom>
          <a:solidFill>
            <a:schemeClr val="accent2">
              <a:alpha val="70000"/>
            </a:schemeClr>
          </a:solidFill>
        </p:spPr>
        <p:txBody>
          <a:bodyPr wrap="square">
            <a:spAutoFit/>
          </a:bodyPr>
          <a:lstStyle/>
          <a:p>
            <a:pPr indent="363538" algn="just">
              <a:lnSpc>
                <a:spcPct val="150000"/>
              </a:lnSpc>
            </a:pPr>
            <a:r>
              <a:rPr lang="ru-RU" sz="1400" dirty="0">
                <a:solidFill>
                  <a:schemeClr val="bg1"/>
                </a:solidFill>
                <a:latin typeface="Times New Roman" panose="02020603050405020304" pitchFamily="18" charset="0"/>
                <a:cs typeface="Times New Roman" panose="02020603050405020304" pitchFamily="18" charset="0"/>
              </a:rPr>
              <a:t>При выборе получателем услуги в виде изготовления зубных ортопедических конструкций любой сложности, уполномоченная медицинская организация выдает сертификат, после чего гражданин осуществляет выбор медицинской организации или индивидуального предпринимателя, имеющих лицензию на медицинскую деятельность на виды работ (услуг) «стоматология ортопедическая», с которой заключает договор на оказание платных медицинских услуг по зубопротезированию. Договор заключается после получения сертификата.</a:t>
            </a:r>
          </a:p>
          <a:p>
            <a:pPr indent="363538" algn="just">
              <a:lnSpc>
                <a:spcPct val="150000"/>
              </a:lnSpc>
            </a:pPr>
            <a:r>
              <a:rPr lang="ru-RU" sz="1400" dirty="0">
                <a:solidFill>
                  <a:schemeClr val="bg1"/>
                </a:solidFill>
                <a:latin typeface="Times New Roman" panose="02020603050405020304" pitchFamily="18" charset="0"/>
                <a:cs typeface="Times New Roman" panose="02020603050405020304" pitchFamily="18" charset="0"/>
              </a:rPr>
              <a:t>Получатель социальной услуги производит оплату договора самостоятельно и получает меру социальной поддержки в виде денежной </a:t>
            </a:r>
            <a:r>
              <a:rPr lang="ru-RU" sz="1400" dirty="0" smtClean="0">
                <a:solidFill>
                  <a:schemeClr val="bg1"/>
                </a:solidFill>
                <a:latin typeface="Times New Roman" panose="02020603050405020304" pitchFamily="18" charset="0"/>
                <a:cs typeface="Times New Roman" panose="02020603050405020304" pitchFamily="18" charset="0"/>
              </a:rPr>
              <a:t>выплаты.</a:t>
            </a:r>
            <a:endParaRPr lang="ru-RU"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2645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5000">
        <p15:prstTrans prst="pageCurlDouble"/>
      </p:transition>
    </mc:Choice>
    <mc:Fallback xmlns="">
      <p:transition spd="slow" advClick="0" advTm="15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9271" y="1841973"/>
            <a:ext cx="11340353" cy="2677656"/>
          </a:xfrm>
          <a:prstGeom prst="rect">
            <a:avLst/>
          </a:prstGeom>
          <a:solidFill>
            <a:schemeClr val="accent2">
              <a:alpha val="70000"/>
            </a:schemeClr>
          </a:solidFill>
        </p:spPr>
        <p:txBody>
          <a:bodyPr wrap="square">
            <a:spAutoFit/>
          </a:bodyPr>
          <a:lstStyle/>
          <a:p>
            <a:pPr indent="444500" algn="ctr">
              <a:lnSpc>
                <a:spcPct val="150000"/>
              </a:lnSpc>
            </a:pPr>
            <a:r>
              <a:rPr lang="ru-RU" sz="1400" dirty="0">
                <a:solidFill>
                  <a:schemeClr val="bg1"/>
                </a:solidFill>
                <a:latin typeface="Times New Roman" panose="02020603050405020304" pitchFamily="18" charset="0"/>
                <a:cs typeface="Times New Roman" panose="02020603050405020304" pitchFamily="18" charset="0"/>
              </a:rPr>
              <a:t>Для принятия решения о предоставлении денежной выплаты необходимы следующие документы:</a:t>
            </a:r>
          </a:p>
          <a:p>
            <a:pPr>
              <a:lnSpc>
                <a:spcPct val="150000"/>
              </a:lnSpc>
            </a:pPr>
            <a:r>
              <a:rPr lang="ru-RU" sz="1400" dirty="0">
                <a:solidFill>
                  <a:schemeClr val="bg1"/>
                </a:solidFill>
                <a:latin typeface="Times New Roman" panose="02020603050405020304" pitchFamily="18" charset="0"/>
                <a:cs typeface="Times New Roman" panose="02020603050405020304" pitchFamily="18" charset="0"/>
              </a:rPr>
              <a:t>	а) заявление;</a:t>
            </a:r>
          </a:p>
          <a:p>
            <a:pPr>
              <a:lnSpc>
                <a:spcPct val="150000"/>
              </a:lnSpc>
            </a:pPr>
            <a:r>
              <a:rPr lang="ru-RU" sz="1400" dirty="0">
                <a:solidFill>
                  <a:schemeClr val="bg1"/>
                </a:solidFill>
                <a:latin typeface="Times New Roman" panose="02020603050405020304" pitchFamily="18" charset="0"/>
                <a:cs typeface="Times New Roman" panose="02020603050405020304" pitchFamily="18" charset="0"/>
              </a:rPr>
              <a:t>	б) документ, удостоверяющий личность;</a:t>
            </a:r>
          </a:p>
          <a:p>
            <a:pPr>
              <a:lnSpc>
                <a:spcPct val="150000"/>
              </a:lnSpc>
            </a:pPr>
            <a:r>
              <a:rPr lang="ru-RU" sz="1400" dirty="0">
                <a:solidFill>
                  <a:schemeClr val="bg1"/>
                </a:solidFill>
                <a:latin typeface="Times New Roman" panose="02020603050405020304" pitchFamily="18" charset="0"/>
                <a:cs typeface="Times New Roman" panose="02020603050405020304" pitchFamily="18" charset="0"/>
              </a:rPr>
              <a:t>	в) сертификат;</a:t>
            </a:r>
          </a:p>
          <a:p>
            <a:pPr>
              <a:lnSpc>
                <a:spcPct val="150000"/>
              </a:lnSpc>
            </a:pPr>
            <a:r>
              <a:rPr lang="ru-RU" sz="1400" dirty="0">
                <a:solidFill>
                  <a:schemeClr val="bg1"/>
                </a:solidFill>
                <a:latin typeface="Times New Roman" panose="02020603050405020304" pitchFamily="18" charset="0"/>
                <a:cs typeface="Times New Roman" panose="02020603050405020304" pitchFamily="18" charset="0"/>
              </a:rPr>
              <a:t>	г) договор между  гражданином и   медицинской организацией (индивидуальным предпринимателем) на предоставление платных медицинских услуг по стоматологии ортопедической;</a:t>
            </a:r>
          </a:p>
          <a:p>
            <a:pPr>
              <a:lnSpc>
                <a:spcPct val="150000"/>
              </a:lnSpc>
            </a:pPr>
            <a:r>
              <a:rPr lang="ru-RU" sz="1400" dirty="0">
                <a:solidFill>
                  <a:schemeClr val="bg1"/>
                </a:solidFill>
                <a:latin typeface="Times New Roman" panose="02020603050405020304" pitchFamily="18" charset="0"/>
                <a:cs typeface="Times New Roman" panose="02020603050405020304" pitchFamily="18" charset="0"/>
              </a:rPr>
              <a:t>	д) акт выполненных работ по договору с указанием реквизитов договора (номер, дата заключения), содержащего дату подписания и подписи сторон.</a:t>
            </a:r>
          </a:p>
        </p:txBody>
      </p:sp>
      <p:sp>
        <p:nvSpPr>
          <p:cNvPr id="3" name="Прямоугольник 2"/>
          <p:cNvSpPr/>
          <p:nvPr/>
        </p:nvSpPr>
        <p:spPr>
          <a:xfrm>
            <a:off x="425819" y="126518"/>
            <a:ext cx="11340353" cy="1525418"/>
          </a:xfrm>
          <a:prstGeom prst="rect">
            <a:avLst/>
          </a:prstGeom>
          <a:solidFill>
            <a:schemeClr val="accent2">
              <a:alpha val="70000"/>
            </a:schemeClr>
          </a:solidFill>
        </p:spPr>
        <p:txBody>
          <a:bodyPr wrap="square">
            <a:spAutoFit/>
          </a:bodyPr>
          <a:lstStyle/>
          <a:p>
            <a:pPr algn="ctr">
              <a:lnSpc>
                <a:spcPct val="150000"/>
              </a:lnSpc>
            </a:pPr>
            <a:r>
              <a:rPr lang="ru-RU" sz="1600" b="1" dirty="0">
                <a:solidFill>
                  <a:schemeClr val="bg1"/>
                </a:solidFill>
                <a:latin typeface="Times New Roman" panose="02020603050405020304" pitchFamily="18" charset="0"/>
                <a:cs typeface="Times New Roman" panose="02020603050405020304" pitchFamily="18" charset="0"/>
              </a:rPr>
              <a:t>Предоставление мер социальной поддержки в виде социальной услуги по изготовлению зубных ортопедических конструкций любой сложности в виде денежной выплаты в  пределах </a:t>
            </a:r>
            <a:endParaRPr lang="ru-RU" sz="1600" b="1" dirty="0" smtClean="0">
              <a:solidFill>
                <a:schemeClr val="bg1"/>
              </a:solidFill>
              <a:latin typeface="Times New Roman" panose="02020603050405020304" pitchFamily="18" charset="0"/>
              <a:cs typeface="Times New Roman" panose="02020603050405020304" pitchFamily="18" charset="0"/>
            </a:endParaRPr>
          </a:p>
          <a:p>
            <a:pPr algn="ctr">
              <a:lnSpc>
                <a:spcPct val="150000"/>
              </a:lnSpc>
            </a:pPr>
            <a:r>
              <a:rPr lang="ru-RU" sz="1600" b="1" dirty="0" smtClean="0">
                <a:solidFill>
                  <a:schemeClr val="bg1"/>
                </a:solidFill>
                <a:latin typeface="Times New Roman" panose="02020603050405020304" pitchFamily="18" charset="0"/>
                <a:cs typeface="Times New Roman" panose="02020603050405020304" pitchFamily="18" charset="0"/>
              </a:rPr>
              <a:t>установленного </a:t>
            </a:r>
            <a:r>
              <a:rPr lang="ru-RU" sz="1600" b="1" dirty="0">
                <a:solidFill>
                  <a:schemeClr val="bg1"/>
                </a:solidFill>
                <a:latin typeface="Times New Roman" panose="02020603050405020304" pitchFamily="18" charset="0"/>
                <a:cs typeface="Times New Roman" panose="02020603050405020304" pitchFamily="18" charset="0"/>
              </a:rPr>
              <a:t>Правительством Мурманской области размера оплаты стоимости социальной услуги </a:t>
            </a:r>
            <a:endParaRPr lang="ru-RU" sz="1600" b="1" dirty="0" smtClean="0">
              <a:solidFill>
                <a:schemeClr val="bg1"/>
              </a:solidFill>
              <a:latin typeface="Times New Roman" panose="02020603050405020304" pitchFamily="18" charset="0"/>
              <a:cs typeface="Times New Roman" panose="02020603050405020304" pitchFamily="18" charset="0"/>
            </a:endParaRPr>
          </a:p>
          <a:p>
            <a:pPr algn="ctr">
              <a:lnSpc>
                <a:spcPct val="150000"/>
              </a:lnSpc>
            </a:pPr>
            <a:r>
              <a:rPr lang="ru-RU" sz="1600" b="1" dirty="0" smtClean="0">
                <a:solidFill>
                  <a:schemeClr val="bg1"/>
                </a:solidFill>
                <a:latin typeface="Times New Roman" panose="02020603050405020304" pitchFamily="18" charset="0"/>
                <a:cs typeface="Times New Roman" panose="02020603050405020304" pitchFamily="18" charset="0"/>
              </a:rPr>
              <a:t>по </a:t>
            </a:r>
            <a:r>
              <a:rPr lang="ru-RU" sz="1600" b="1" dirty="0">
                <a:solidFill>
                  <a:schemeClr val="bg1"/>
                </a:solidFill>
                <a:latin typeface="Times New Roman" panose="02020603050405020304" pitchFamily="18" charset="0"/>
                <a:cs typeface="Times New Roman" panose="02020603050405020304" pitchFamily="18" charset="0"/>
              </a:rPr>
              <a:t>изготовлению зубных ортопедических конструкций любой сложности.</a:t>
            </a:r>
          </a:p>
        </p:txBody>
      </p:sp>
      <p:sp>
        <p:nvSpPr>
          <p:cNvPr id="4" name="Прямоугольник 3"/>
          <p:cNvSpPr/>
          <p:nvPr/>
        </p:nvSpPr>
        <p:spPr>
          <a:xfrm>
            <a:off x="439271" y="4731690"/>
            <a:ext cx="11353803" cy="376834"/>
          </a:xfrm>
          <a:prstGeom prst="rect">
            <a:avLst/>
          </a:prstGeom>
          <a:solidFill>
            <a:schemeClr val="accent2">
              <a:alpha val="70000"/>
            </a:schemeClr>
          </a:solidFill>
        </p:spPr>
        <p:txBody>
          <a:bodyPr wrap="square">
            <a:spAutoFit/>
          </a:bodyPr>
          <a:lstStyle/>
          <a:p>
            <a:pPr indent="444500">
              <a:lnSpc>
                <a:spcPct val="150000"/>
              </a:lnSpc>
              <a:tabLst>
                <a:tab pos="444500" algn="l"/>
              </a:tabLst>
            </a:pPr>
            <a:r>
              <a:rPr lang="ru-RU" sz="1400" smtClean="0">
                <a:solidFill>
                  <a:schemeClr val="bg1"/>
                </a:solidFill>
                <a:latin typeface="Times New Roman" panose="02020603050405020304" pitchFamily="18" charset="0"/>
                <a:cs typeface="Times New Roman" panose="02020603050405020304" pitchFamily="18" charset="0"/>
              </a:rPr>
              <a:t>                                                                Размер </a:t>
            </a:r>
            <a:r>
              <a:rPr lang="ru-RU" sz="1400" dirty="0">
                <a:solidFill>
                  <a:schemeClr val="bg1"/>
                </a:solidFill>
                <a:latin typeface="Times New Roman" panose="02020603050405020304" pitchFamily="18" charset="0"/>
                <a:cs typeface="Times New Roman" panose="02020603050405020304" pitchFamily="18" charset="0"/>
              </a:rPr>
              <a:t>выплаты с 01.01.2022года составляет 34790,00 рублей.</a:t>
            </a:r>
            <a:endParaRPr lang="ru-RU" sz="1400" dirty="0">
              <a:solidFill>
                <a:schemeClr val="bg1"/>
              </a:solidFill>
              <a:effectLst/>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25821" y="5311589"/>
            <a:ext cx="11340352" cy="1384995"/>
          </a:xfrm>
          <a:prstGeom prst="rect">
            <a:avLst/>
          </a:prstGeom>
          <a:solidFill>
            <a:schemeClr val="accent2">
              <a:alpha val="70000"/>
            </a:schemeClr>
          </a:solidFill>
        </p:spPr>
        <p:txBody>
          <a:bodyPr wrap="square">
            <a:spAutoFit/>
          </a:bodyPr>
          <a:lstStyle/>
          <a:p>
            <a:pPr indent="444500" algn="ctr">
              <a:lnSpc>
                <a:spcPct val="150000"/>
              </a:lnSpc>
              <a:tabLst>
                <a:tab pos="444500" algn="l"/>
              </a:tabLst>
            </a:pPr>
            <a:r>
              <a:rPr lang="ru-RU" sz="1400" dirty="0">
                <a:solidFill>
                  <a:schemeClr val="bg1"/>
                </a:solidFill>
                <a:latin typeface="Times New Roman" panose="02020603050405020304" pitchFamily="18" charset="0"/>
                <a:cs typeface="Times New Roman" panose="02020603050405020304" pitchFamily="18" charset="0"/>
              </a:rPr>
              <a:t>Подать заявление на предоставление денежной выплаты можно:</a:t>
            </a:r>
            <a:endParaRPr lang="ru-RU" sz="1400" b="1" dirty="0">
              <a:solidFill>
                <a:schemeClr val="bg1"/>
              </a:solidFill>
              <a:latin typeface="Times New Roman" panose="02020603050405020304" pitchFamily="18" charset="0"/>
              <a:cs typeface="Times New Roman" panose="02020603050405020304" pitchFamily="18" charset="0"/>
            </a:endParaRPr>
          </a:p>
          <a:p>
            <a:pPr>
              <a:lnSpc>
                <a:spcPct val="150000"/>
              </a:lnSpc>
            </a:pPr>
            <a:r>
              <a:rPr lang="ru-RU" sz="1400" dirty="0">
                <a:solidFill>
                  <a:schemeClr val="bg1"/>
                </a:solidFill>
                <a:latin typeface="Times New Roman" panose="02020603050405020304" pitchFamily="18" charset="0"/>
                <a:cs typeface="Times New Roman" panose="02020603050405020304" pitchFamily="18" charset="0"/>
              </a:rPr>
              <a:t>- </a:t>
            </a:r>
            <a:r>
              <a:rPr lang="ru-RU" sz="1400" dirty="0" smtClean="0">
                <a:solidFill>
                  <a:schemeClr val="bg1"/>
                </a:solidFill>
                <a:latin typeface="Times New Roman" panose="02020603050405020304" pitchFamily="18" charset="0"/>
                <a:cs typeface="Times New Roman" panose="02020603050405020304" pitchFamily="18" charset="0"/>
              </a:rPr>
              <a:t> </a:t>
            </a:r>
            <a:r>
              <a:rPr lang="ru-RU" sz="1400" dirty="0">
                <a:solidFill>
                  <a:schemeClr val="bg1"/>
                </a:solidFill>
                <a:latin typeface="Times New Roman" panose="02020603050405020304" pitchFamily="18" charset="0"/>
                <a:cs typeface="Times New Roman" panose="02020603050405020304" pitchFamily="18" charset="0"/>
              </a:rPr>
              <a:t>в ГОБУ МФЦ МО </a:t>
            </a:r>
            <a:r>
              <a:rPr lang="ru-RU" sz="1400" dirty="0" smtClean="0">
                <a:solidFill>
                  <a:schemeClr val="bg1"/>
                </a:solidFill>
                <a:latin typeface="Times New Roman" panose="02020603050405020304" pitchFamily="18" charset="0"/>
                <a:cs typeface="Times New Roman" panose="02020603050405020304" pitchFamily="18" charset="0"/>
              </a:rPr>
              <a:t>в </a:t>
            </a:r>
            <a:r>
              <a:rPr lang="ru-RU" sz="1400" dirty="0">
                <a:solidFill>
                  <a:schemeClr val="bg1"/>
                </a:solidFill>
                <a:latin typeface="Times New Roman" panose="02020603050405020304" pitchFamily="18" charset="0"/>
                <a:cs typeface="Times New Roman" panose="02020603050405020304" pitchFamily="18" charset="0"/>
              </a:rPr>
              <a:t>городе Мончегорске по адресу: ул. Комсомольская, д. 5;</a:t>
            </a:r>
          </a:p>
          <a:p>
            <a:pPr>
              <a:lnSpc>
                <a:spcPct val="150000"/>
              </a:lnSpc>
            </a:pPr>
            <a:r>
              <a:rPr lang="ru-RU" sz="1400" dirty="0">
                <a:solidFill>
                  <a:schemeClr val="bg1"/>
                </a:solidFill>
                <a:latin typeface="Times New Roman" panose="02020603050405020304" pitchFamily="18" charset="0"/>
                <a:cs typeface="Times New Roman" panose="02020603050405020304" pitchFamily="18" charset="0"/>
              </a:rPr>
              <a:t>- посредством почтовой связи на адрес: Мурманская область, 184511, г. Мончегорск, ул. Комсомольская, д.7А, ГОКУ «</a:t>
            </a:r>
            <a:r>
              <a:rPr lang="ru-RU" sz="1400" dirty="0" err="1">
                <a:solidFill>
                  <a:schemeClr val="bg1"/>
                </a:solidFill>
                <a:latin typeface="Times New Roman" panose="02020603050405020304" pitchFamily="18" charset="0"/>
                <a:cs typeface="Times New Roman" panose="02020603050405020304" pitchFamily="18" charset="0"/>
              </a:rPr>
              <a:t>Мончегорский</a:t>
            </a:r>
            <a:r>
              <a:rPr lang="ru-RU" sz="1400" dirty="0">
                <a:solidFill>
                  <a:schemeClr val="bg1"/>
                </a:solidFill>
                <a:latin typeface="Times New Roman" panose="02020603050405020304" pitchFamily="18" charset="0"/>
                <a:cs typeface="Times New Roman" panose="02020603050405020304" pitchFamily="18" charset="0"/>
              </a:rPr>
              <a:t> межрайонный ЦСПН».</a:t>
            </a:r>
            <a:endParaRPr lang="ru-RU" sz="1400"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7765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5000">
        <p15:prstTrans prst="pageCurlDouble"/>
      </p:transition>
    </mc:Choice>
    <mc:Fallback xmlns="">
      <p:transition spd="slow" advClick="0" advTm="15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164" y="282387"/>
            <a:ext cx="1009029" cy="1009029"/>
          </a:xfrm>
          <a:prstGeom prst="rect">
            <a:avLst/>
          </a:prstGeom>
        </p:spPr>
      </p:pic>
      <p:sp>
        <p:nvSpPr>
          <p:cNvPr id="3" name="TextBox 2"/>
          <p:cNvSpPr txBox="1"/>
          <p:nvPr/>
        </p:nvSpPr>
        <p:spPr>
          <a:xfrm>
            <a:off x="1419954" y="164943"/>
            <a:ext cx="9969705" cy="707886"/>
          </a:xfrm>
          <a:prstGeom prst="rect">
            <a:avLst/>
          </a:prstGeom>
          <a:noFill/>
        </p:spPr>
        <p:txBody>
          <a:bodyPr wrap="square" rtlCol="0">
            <a:spAutoFit/>
          </a:bodyPr>
          <a:lstStyle/>
          <a:p>
            <a:r>
              <a:rPr lang="ru-RU" sz="2000" dirty="0" smtClean="0">
                <a:solidFill>
                  <a:schemeClr val="bg1"/>
                </a:solidFill>
                <a:latin typeface="Times New Roman" panose="02020603050405020304" pitchFamily="18" charset="0"/>
                <a:cs typeface="Times New Roman" panose="02020603050405020304" pitchFamily="18" charset="0"/>
              </a:rPr>
              <a:t>Государственное областное казенное учреждение </a:t>
            </a:r>
          </a:p>
          <a:p>
            <a:r>
              <a:rPr lang="ru-RU" sz="2000" dirty="0" err="1" smtClean="0">
                <a:solidFill>
                  <a:schemeClr val="bg1"/>
                </a:solidFill>
                <a:latin typeface="Times New Roman" panose="02020603050405020304" pitchFamily="18" charset="0"/>
                <a:cs typeface="Times New Roman" panose="02020603050405020304" pitchFamily="18" charset="0"/>
              </a:rPr>
              <a:t>Мончегорский</a:t>
            </a:r>
            <a:r>
              <a:rPr lang="ru-RU" sz="2000" dirty="0" smtClean="0">
                <a:solidFill>
                  <a:schemeClr val="bg1"/>
                </a:solidFill>
                <a:latin typeface="Times New Roman" panose="02020603050405020304" pitchFamily="18" charset="0"/>
                <a:cs typeface="Times New Roman" panose="02020603050405020304" pitchFamily="18" charset="0"/>
              </a:rPr>
              <a:t> межрайонный центр социальной поддержки населения</a:t>
            </a:r>
            <a:endParaRPr lang="ru-RU" sz="2000"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489980" y="891307"/>
            <a:ext cx="2805383" cy="400110"/>
          </a:xfrm>
          <a:prstGeom prst="rect">
            <a:avLst/>
          </a:prstGeom>
          <a:solidFill>
            <a:schemeClr val="bg1">
              <a:alpha val="70000"/>
            </a:schemeClr>
          </a:solidFill>
        </p:spPr>
        <p:txBody>
          <a:bodyPr wrap="none" rtlCol="0">
            <a:spAutoFit/>
          </a:bodyPr>
          <a:lstStyle/>
          <a:p>
            <a:r>
              <a:rPr lang="ru-RU" sz="2000" b="1" i="1" dirty="0" smtClean="0">
                <a:solidFill>
                  <a:schemeClr val="accent2"/>
                </a:solidFill>
                <a:latin typeface="Times New Roman" panose="02020603050405020304" pitchFamily="18" charset="0"/>
                <a:cs typeface="Times New Roman" panose="02020603050405020304" pitchFamily="18" charset="0"/>
              </a:rPr>
              <a:t>Мы работаем для Вас!</a:t>
            </a:r>
            <a:endParaRPr lang="ru-RU" sz="2000" b="1" i="1" dirty="0">
              <a:solidFill>
                <a:schemeClr val="accent2"/>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245659" y="2850287"/>
            <a:ext cx="7059706" cy="707886"/>
          </a:xfrm>
          <a:prstGeom prst="rect">
            <a:avLst/>
          </a:prstGeom>
          <a:solidFill>
            <a:schemeClr val="accent2">
              <a:alpha val="70000"/>
            </a:schemeClr>
          </a:solidFill>
        </p:spPr>
        <p:txBody>
          <a:bodyPr wrap="square" rtlCol="0">
            <a:spAutoFit/>
          </a:bodyPr>
          <a:lstStyle/>
          <a:p>
            <a:pPr algn="ctr"/>
            <a:r>
              <a:rPr lang="ru-RU" sz="4000" b="1" i="1" dirty="0" smtClean="0">
                <a:solidFill>
                  <a:schemeClr val="bg1"/>
                </a:solidFill>
                <a:latin typeface="Times New Roman" panose="02020603050405020304" pitchFamily="18" charset="0"/>
                <a:cs typeface="Times New Roman" panose="02020603050405020304" pitchFamily="18" charset="0"/>
              </a:rPr>
              <a:t>Спасибо за внимание!</a:t>
            </a:r>
            <a:endParaRPr lang="ru-RU" sz="4000" b="1" i="1" dirty="0">
              <a:solidFill>
                <a:schemeClr val="bg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9012085" y="6390946"/>
            <a:ext cx="2377574" cy="369332"/>
          </a:xfrm>
          <a:prstGeom prst="rect">
            <a:avLst/>
          </a:prstGeom>
        </p:spPr>
        <p:txBody>
          <a:bodyPr wrap="none">
            <a:spAutoFit/>
          </a:bodyPr>
          <a:lstStyle/>
          <a:p>
            <a:r>
              <a:rPr lang="en-US" dirty="0">
                <a:solidFill>
                  <a:srgbClr val="0070C0"/>
                </a:solidFill>
                <a:latin typeface="Times New Roman" panose="02020603050405020304" pitchFamily="18" charset="0"/>
                <a:cs typeface="Times New Roman" panose="02020603050405020304" pitchFamily="18" charset="0"/>
              </a:rPr>
              <a:t>http://moncspn.ucoz.ru/</a:t>
            </a:r>
            <a:endParaRPr lang="ru-RU" dirty="0">
              <a:solidFill>
                <a:srgbClr val="0070C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83788" y="6142272"/>
            <a:ext cx="618005" cy="618005"/>
          </a:xfrm>
          <a:prstGeom prst="rect">
            <a:avLst/>
          </a:prstGeom>
        </p:spPr>
      </p:pic>
    </p:spTree>
    <p:custDataLst>
      <p:tags r:id="rId1"/>
    </p:custDataLst>
    <p:extLst>
      <p:ext uri="{BB962C8B-B14F-4D97-AF65-F5344CB8AC3E}">
        <p14:creationId xmlns:p14="http://schemas.microsoft.com/office/powerpoint/2010/main" val="2938777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5000">
        <p15:prstTrans prst="pageCurlDouble"/>
      </p:transition>
    </mc:Choice>
    <mc:Fallback xmlns="">
      <p:transition spd="slow" advClick="0" advTm="1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1630" y="183982"/>
            <a:ext cx="11745686" cy="369332"/>
          </a:xfrm>
          <a:prstGeom prst="rect">
            <a:avLst/>
          </a:prstGeom>
          <a:solidFill>
            <a:schemeClr val="accent2">
              <a:alpha val="70000"/>
            </a:schemeClr>
          </a:solidFill>
        </p:spPr>
        <p:txBody>
          <a:bodyPr wrap="square">
            <a:spAutoFit/>
          </a:bodyPr>
          <a:lstStyle/>
          <a:p>
            <a:pPr algn="ctr">
              <a:spcAft>
                <a:spcPts val="0"/>
              </a:spcAft>
            </a:pPr>
            <a:r>
              <a:rPr lang="ru-RU" b="1" dirty="0">
                <a:solidFill>
                  <a:schemeClr val="bg1"/>
                </a:solidFill>
                <a:latin typeface="Times New Roman" panose="02020603050405020304" pitchFamily="18" charset="0"/>
                <a:cs typeface="Times New Roman" panose="02020603050405020304" pitchFamily="18" charset="0"/>
              </a:rPr>
              <a:t>Предоставление ежемесячной жилищно-коммунальной </a:t>
            </a:r>
            <a:r>
              <a:rPr lang="ru-RU" b="1" dirty="0" smtClean="0">
                <a:solidFill>
                  <a:schemeClr val="bg1"/>
                </a:solidFill>
                <a:latin typeface="Times New Roman" panose="02020603050405020304" pitchFamily="18" charset="0"/>
                <a:cs typeface="Times New Roman" panose="02020603050405020304" pitchFamily="18" charset="0"/>
              </a:rPr>
              <a:t>выплаты (далее – ЕЖКВ)</a:t>
            </a:r>
            <a:endParaRPr lang="ru-RU" b="1"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00888184"/>
              </p:ext>
            </p:extLst>
          </p:nvPr>
        </p:nvGraphicFramePr>
        <p:xfrm>
          <a:off x="211630" y="782296"/>
          <a:ext cx="11715911" cy="5738247"/>
        </p:xfrm>
        <a:graphic>
          <a:graphicData uri="http://schemas.openxmlformats.org/drawingml/2006/table">
            <a:tbl>
              <a:tblPr firstRow="1" bandRow="1">
                <a:tableStyleId>{2D5ABB26-0587-4C30-8999-92F81FD0307C}</a:tableStyleId>
              </a:tblPr>
              <a:tblGrid>
                <a:gridCol w="605120"/>
                <a:gridCol w="4414685"/>
                <a:gridCol w="3048432"/>
                <a:gridCol w="3647674"/>
              </a:tblGrid>
              <a:tr h="656375">
                <a:tc>
                  <a:txBody>
                    <a:bodyPr/>
                    <a:lstStyle/>
                    <a:p>
                      <a:pPr algn="ctr"/>
                      <a:r>
                        <a:rPr lang="ru-RU" b="1" dirty="0" smtClean="0">
                          <a:solidFill>
                            <a:schemeClr val="bg1"/>
                          </a:solidFill>
                          <a:latin typeface="Times New Roman" panose="02020603050405020304" pitchFamily="18" charset="0"/>
                          <a:cs typeface="Times New Roman" panose="02020603050405020304" pitchFamily="18" charset="0"/>
                        </a:rPr>
                        <a:t>№</a:t>
                      </a:r>
                      <a:r>
                        <a:rPr lang="ru-RU" b="1" baseline="0" dirty="0" smtClean="0">
                          <a:solidFill>
                            <a:schemeClr val="bg1"/>
                          </a:solidFill>
                          <a:latin typeface="Times New Roman" panose="02020603050405020304" pitchFamily="18" charset="0"/>
                          <a:cs typeface="Times New Roman" panose="02020603050405020304" pitchFamily="18" charset="0"/>
                        </a:rPr>
                        <a:t> п/п</a:t>
                      </a:r>
                      <a:endParaRPr lang="ru-RU" b="1"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alpha val="70000"/>
                      </a:schemeClr>
                    </a:solidFill>
                  </a:tcPr>
                </a:tc>
                <a:tc>
                  <a:txBody>
                    <a:bodyPr/>
                    <a:lstStyle/>
                    <a:p>
                      <a:pPr algn="l"/>
                      <a:r>
                        <a:rPr lang="ru-RU" b="1" dirty="0" smtClean="0">
                          <a:solidFill>
                            <a:schemeClr val="bg1"/>
                          </a:solidFill>
                          <a:latin typeface="Times New Roman" panose="02020603050405020304" pitchFamily="18" charset="0"/>
                          <a:cs typeface="Times New Roman" panose="02020603050405020304" pitchFamily="18" charset="0"/>
                        </a:rPr>
                        <a:t>Категория граждан</a:t>
                      </a:r>
                      <a:endParaRPr lang="ru-RU" b="1"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alpha val="70000"/>
                      </a:schemeClr>
                    </a:solidFill>
                  </a:tcPr>
                </a:tc>
                <a:tc>
                  <a:txBody>
                    <a:bodyPr/>
                    <a:lstStyle/>
                    <a:p>
                      <a:pPr algn="ctr"/>
                      <a:r>
                        <a:rPr lang="ru-RU" b="1" dirty="0" smtClean="0">
                          <a:solidFill>
                            <a:schemeClr val="bg1"/>
                          </a:solidFill>
                          <a:latin typeface="Times New Roman" panose="02020603050405020304" pitchFamily="18" charset="0"/>
                          <a:cs typeface="Times New Roman" panose="02020603050405020304" pitchFamily="18" charset="0"/>
                        </a:rPr>
                        <a:t>Нормативный</a:t>
                      </a:r>
                      <a:r>
                        <a:rPr lang="ru-RU" b="1" baseline="0" dirty="0" smtClean="0">
                          <a:solidFill>
                            <a:schemeClr val="bg1"/>
                          </a:solidFill>
                          <a:latin typeface="Times New Roman" panose="02020603050405020304" pitchFamily="18" charset="0"/>
                          <a:cs typeface="Times New Roman" panose="02020603050405020304" pitchFamily="18" charset="0"/>
                        </a:rPr>
                        <a:t> документ</a:t>
                      </a:r>
                      <a:endParaRPr lang="ru-RU" b="1"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alpha val="70000"/>
                      </a:schemeClr>
                    </a:solidFill>
                  </a:tcPr>
                </a:tc>
                <a:tc>
                  <a:txBody>
                    <a:bodyPr/>
                    <a:lstStyle/>
                    <a:p>
                      <a:pPr algn="ctr"/>
                      <a:r>
                        <a:rPr lang="ru-RU" b="1" dirty="0" smtClean="0">
                          <a:solidFill>
                            <a:schemeClr val="bg1"/>
                          </a:solidFill>
                          <a:latin typeface="Times New Roman" panose="02020603050405020304" pitchFamily="18" charset="0"/>
                          <a:cs typeface="Times New Roman" panose="02020603050405020304" pitchFamily="18" charset="0"/>
                        </a:rPr>
                        <a:t>Размер выплаты </a:t>
                      </a:r>
                    </a:p>
                    <a:p>
                      <a:pPr algn="ctr"/>
                      <a:r>
                        <a:rPr lang="ru-RU" b="1" dirty="0" smtClean="0">
                          <a:solidFill>
                            <a:schemeClr val="bg1"/>
                          </a:solidFill>
                          <a:latin typeface="Times New Roman" panose="02020603050405020304" pitchFamily="18" charset="0"/>
                          <a:cs typeface="Times New Roman" panose="02020603050405020304" pitchFamily="18" charset="0"/>
                        </a:rPr>
                        <a:t>(</a:t>
                      </a:r>
                      <a:r>
                        <a:rPr lang="ru-RU" sz="1800" b="1" kern="1200" dirty="0" smtClean="0">
                          <a:solidFill>
                            <a:schemeClr val="bg1"/>
                          </a:solidFill>
                          <a:effectLst/>
                          <a:latin typeface="Times New Roman" panose="02020603050405020304" pitchFamily="18" charset="0"/>
                          <a:ea typeface="+mn-ea"/>
                          <a:cs typeface="Times New Roman" panose="02020603050405020304" pitchFamily="18" charset="0"/>
                        </a:rPr>
                        <a:t>с 01.06.2022года)</a:t>
                      </a:r>
                      <a:endParaRPr lang="ru-RU" b="1"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alpha val="70000"/>
                      </a:schemeClr>
                    </a:solidFill>
                  </a:tcPr>
                </a:tc>
              </a:tr>
              <a:tr h="531351">
                <a:tc rowSpan="3">
                  <a:txBody>
                    <a:bodyPr/>
                    <a:lstStyle/>
                    <a:p>
                      <a:pPr algn="ctr"/>
                      <a:r>
                        <a:rPr lang="ru-RU" b="1" dirty="0" smtClean="0">
                          <a:solidFill>
                            <a:schemeClr val="bg1"/>
                          </a:solidFill>
                          <a:latin typeface="Times New Roman" panose="02020603050405020304" pitchFamily="18" charset="0"/>
                          <a:cs typeface="Times New Roman" panose="02020603050405020304" pitchFamily="18" charset="0"/>
                        </a:rPr>
                        <a:t>1</a:t>
                      </a:r>
                      <a:endParaRPr lang="ru-RU" b="1"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alpha val="70000"/>
                      </a:schemeClr>
                    </a:solidFill>
                  </a:tcPr>
                </a:tc>
                <a:tc>
                  <a:txBody>
                    <a:bodyPr/>
                    <a:lstStyle/>
                    <a:p>
                      <a:pPr algn="l"/>
                      <a:r>
                        <a:rPr lang="ru-RU" sz="1400" kern="1200" dirty="0" smtClean="0">
                          <a:solidFill>
                            <a:schemeClr val="bg1"/>
                          </a:solidFill>
                          <a:effectLst/>
                          <a:latin typeface="Times New Roman" panose="02020603050405020304" pitchFamily="18" charset="0"/>
                          <a:ea typeface="+mn-ea"/>
                          <a:cs typeface="Times New Roman" panose="02020603050405020304" pitchFamily="18" charset="0"/>
                        </a:rPr>
                        <a:t>Ветераны труда и ветераны военной службы</a:t>
                      </a:r>
                      <a:endParaRPr lang="ru-RU" sz="1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70000"/>
                      </a:schemeClr>
                    </a:solidFill>
                  </a:tcPr>
                </a:tc>
                <a:tc rowSpan="2">
                  <a:txBody>
                    <a:bodyPr/>
                    <a:lstStyle/>
                    <a:p>
                      <a:pPr algn="ctr"/>
                      <a:r>
                        <a:rPr lang="ru-RU" sz="1400" dirty="0" smtClean="0">
                          <a:solidFill>
                            <a:schemeClr val="bg1"/>
                          </a:solidFill>
                          <a:latin typeface="Times New Roman" panose="02020603050405020304" pitchFamily="18" charset="0"/>
                          <a:cs typeface="Times New Roman" panose="02020603050405020304" pitchFamily="18" charset="0"/>
                        </a:rPr>
                        <a:t>№ 550-01-ЗМО от 23.12.2004</a:t>
                      </a:r>
                      <a:endParaRPr lang="ru-RU" sz="1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70000"/>
                      </a:schemeClr>
                    </a:solidFill>
                  </a:tcPr>
                </a:tc>
                <a:tc>
                  <a:txBody>
                    <a:bodyPr/>
                    <a:lstStyle/>
                    <a:p>
                      <a:pPr algn="ctr"/>
                      <a:r>
                        <a:rPr lang="ru-RU" sz="1400" kern="1200" dirty="0" smtClean="0">
                          <a:solidFill>
                            <a:schemeClr val="bg1"/>
                          </a:solidFill>
                          <a:effectLst/>
                          <a:latin typeface="Times New Roman" panose="02020603050405020304" pitchFamily="18" charset="0"/>
                          <a:ea typeface="+mn-ea"/>
                          <a:cs typeface="Times New Roman" panose="02020603050405020304" pitchFamily="18" charset="0"/>
                        </a:rPr>
                        <a:t>1878,40 рублей</a:t>
                      </a:r>
                      <a:endParaRPr lang="ru-RU" sz="1400" dirty="0" smtClean="0">
                        <a:solidFill>
                          <a:schemeClr val="bg1"/>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70000"/>
                      </a:schemeClr>
                    </a:solidFill>
                  </a:tcPr>
                </a:tc>
              </a:tr>
              <a:tr h="750143">
                <a:tc vMerge="1">
                  <a:txBody>
                    <a:bodyPr/>
                    <a:lstStyle/>
                    <a:p>
                      <a:endParaRPr lang="ru-R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bg1"/>
                          </a:solidFill>
                          <a:effectLst/>
                          <a:latin typeface="Times New Roman" panose="02020603050405020304" pitchFamily="18" charset="0"/>
                          <a:ea typeface="+mn-ea"/>
                          <a:cs typeface="Times New Roman" panose="02020603050405020304" pitchFamily="18" charset="0"/>
                        </a:rPr>
                        <a:t>Реабилитированные лица и лица, признанные пострадавшими от политических репрессий</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70000"/>
                      </a:schemeClr>
                    </a:solidFill>
                  </a:tcPr>
                </a:tc>
                <a:tc vMerge="1">
                  <a:txBody>
                    <a:bodyPr/>
                    <a:lstStyle/>
                    <a:p>
                      <a:endParaRPr lang="ru-RU"/>
                    </a:p>
                  </a:txBody>
                  <a:tcPr/>
                </a:tc>
                <a:tc>
                  <a:txBody>
                    <a:bodyPr/>
                    <a:lstStyle/>
                    <a:p>
                      <a:pPr algn="ctr"/>
                      <a:r>
                        <a:rPr lang="ru-RU" sz="1400" kern="1200" dirty="0" smtClean="0">
                          <a:solidFill>
                            <a:schemeClr val="bg1"/>
                          </a:solidFill>
                          <a:effectLst/>
                          <a:latin typeface="Times New Roman" panose="02020603050405020304" pitchFamily="18" charset="0"/>
                          <a:ea typeface="+mn-ea"/>
                          <a:cs typeface="Times New Roman" panose="02020603050405020304" pitchFamily="18" charset="0"/>
                        </a:rPr>
                        <a:t>3635,60 рублей</a:t>
                      </a:r>
                      <a:endParaRPr lang="ru-RU" sz="1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70000"/>
                      </a:schemeClr>
                    </a:solidFill>
                  </a:tcPr>
                </a:tc>
              </a:tr>
              <a:tr h="312560">
                <a:tc vMerge="1">
                  <a:txBody>
                    <a:bodyPr/>
                    <a:lstStyle/>
                    <a:p>
                      <a:endParaRPr lang="ru-R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bg1"/>
                          </a:solidFill>
                          <a:effectLst/>
                          <a:latin typeface="Times New Roman" panose="02020603050405020304" pitchFamily="18" charset="0"/>
                          <a:ea typeface="+mn-ea"/>
                          <a:cs typeface="Times New Roman" panose="02020603050405020304" pitchFamily="18" charset="0"/>
                        </a:rPr>
                        <a:t>Дети Великой Отечественной войны</a:t>
                      </a:r>
                      <a:endParaRPr lang="ru-RU" sz="1400" dirty="0" smtClean="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70000"/>
                      </a:schemeClr>
                    </a:solidFill>
                  </a:tcPr>
                </a:tc>
                <a:tc>
                  <a:txBody>
                    <a:bodyPr/>
                    <a:lstStyle/>
                    <a:p>
                      <a:pPr algn="ctr"/>
                      <a:r>
                        <a:rPr lang="ru-RU" sz="1400" dirty="0" smtClean="0">
                          <a:solidFill>
                            <a:schemeClr val="bg1"/>
                          </a:solidFill>
                          <a:latin typeface="Times New Roman" panose="02020603050405020304" pitchFamily="18" charset="0"/>
                          <a:cs typeface="Times New Roman" panose="02020603050405020304" pitchFamily="18" charset="0"/>
                        </a:rPr>
                        <a:t>№ 2431-01-ЗМО </a:t>
                      </a:r>
                    </a:p>
                    <a:p>
                      <a:pPr algn="ctr"/>
                      <a:r>
                        <a:rPr lang="ru-RU" sz="1400" dirty="0" smtClean="0">
                          <a:solidFill>
                            <a:schemeClr val="bg1"/>
                          </a:solidFill>
                          <a:latin typeface="Times New Roman" panose="02020603050405020304" pitchFamily="18" charset="0"/>
                          <a:cs typeface="Times New Roman" panose="02020603050405020304" pitchFamily="18" charset="0"/>
                        </a:rPr>
                        <a:t>от 06.12.2019</a:t>
                      </a:r>
                      <a:endParaRPr lang="ru-RU" sz="1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70000"/>
                      </a:schemeClr>
                    </a:solidFill>
                  </a:tcPr>
                </a:tc>
                <a:tc>
                  <a:txBody>
                    <a:bodyPr/>
                    <a:lstStyle/>
                    <a:p>
                      <a:pPr algn="ctr"/>
                      <a:r>
                        <a:rPr lang="ru-RU" sz="1400" kern="1200" dirty="0" smtClean="0">
                          <a:solidFill>
                            <a:schemeClr val="bg1"/>
                          </a:solidFill>
                          <a:effectLst/>
                          <a:latin typeface="Times New Roman" panose="02020603050405020304" pitchFamily="18" charset="0"/>
                          <a:ea typeface="+mn-ea"/>
                          <a:cs typeface="Times New Roman" panose="02020603050405020304" pitchFamily="18" charset="0"/>
                        </a:rPr>
                        <a:t>1622,40 рублей</a:t>
                      </a:r>
                      <a:endParaRPr lang="ru-RU" sz="1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70000"/>
                      </a:schemeClr>
                    </a:solidFill>
                  </a:tcPr>
                </a:tc>
              </a:tr>
              <a:tr h="517246">
                <a:tc rowSpan="2">
                  <a:txBody>
                    <a:bodyPr/>
                    <a:lstStyle/>
                    <a:p>
                      <a:pPr algn="ctr"/>
                      <a:r>
                        <a:rPr lang="ru-RU" b="1" dirty="0" smtClean="0">
                          <a:solidFill>
                            <a:schemeClr val="bg1"/>
                          </a:solidFill>
                          <a:latin typeface="Times New Roman" panose="02020603050405020304" pitchFamily="18" charset="0"/>
                          <a:cs typeface="Times New Roman" panose="02020603050405020304" pitchFamily="18" charset="0"/>
                        </a:rPr>
                        <a:t>2</a:t>
                      </a:r>
                      <a:endParaRPr lang="ru-RU" b="1"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alpha val="70000"/>
                      </a:schemeClr>
                    </a:solidFill>
                  </a:tcPr>
                </a:tc>
                <a:tc>
                  <a:txBody>
                    <a:bodyPr/>
                    <a:lstStyle/>
                    <a:p>
                      <a:pPr algn="l"/>
                      <a:r>
                        <a:rPr lang="ru-RU" sz="1400" kern="1200" dirty="0" smtClean="0">
                          <a:solidFill>
                            <a:schemeClr val="bg1"/>
                          </a:solidFill>
                          <a:effectLst/>
                          <a:latin typeface="Times New Roman" panose="02020603050405020304" pitchFamily="18" charset="0"/>
                          <a:ea typeface="+mn-ea"/>
                          <a:cs typeface="Times New Roman" panose="02020603050405020304" pitchFamily="18" charset="0"/>
                        </a:rPr>
                        <a:t>Инвалиды, </a:t>
                      </a:r>
                    </a:p>
                    <a:p>
                      <a:pPr algn="l"/>
                      <a:r>
                        <a:rPr lang="ru-RU" sz="1400" kern="1200" dirty="0" smtClean="0">
                          <a:solidFill>
                            <a:schemeClr val="bg1"/>
                          </a:solidFill>
                          <a:effectLst/>
                          <a:latin typeface="Times New Roman" panose="02020603050405020304" pitchFamily="18" charset="0"/>
                          <a:ea typeface="+mn-ea"/>
                          <a:cs typeface="Times New Roman" panose="02020603050405020304" pitchFamily="18" charset="0"/>
                        </a:rPr>
                        <a:t>семьи, имеющие детей-инвалидов</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70000"/>
                      </a:schemeClr>
                    </a:solidFill>
                  </a:tcPr>
                </a:tc>
                <a:tc>
                  <a:txBody>
                    <a:bodyPr/>
                    <a:lstStyle/>
                    <a:p>
                      <a:pPr algn="ctr"/>
                      <a:r>
                        <a:rPr lang="ru-RU" sz="1400" dirty="0" smtClean="0">
                          <a:solidFill>
                            <a:schemeClr val="bg1"/>
                          </a:solidFill>
                          <a:latin typeface="Times New Roman" panose="02020603050405020304" pitchFamily="18" charset="0"/>
                          <a:cs typeface="Times New Roman" panose="02020603050405020304" pitchFamily="18" charset="0"/>
                        </a:rPr>
                        <a:t>№ 181-ФЗ от 24.11.1995г.</a:t>
                      </a:r>
                      <a:endParaRPr lang="ru-RU" sz="1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70000"/>
                      </a:schemeClr>
                    </a:solidFill>
                  </a:tcPr>
                </a:tc>
                <a:tc rowSpan="2">
                  <a:txBody>
                    <a:bodyPr/>
                    <a:lstStyle/>
                    <a:p>
                      <a:pPr algn="ctr"/>
                      <a:r>
                        <a:rPr lang="ru-RU" sz="1200" kern="1200" dirty="0" smtClean="0">
                          <a:solidFill>
                            <a:schemeClr val="bg1"/>
                          </a:solidFill>
                          <a:effectLst/>
                          <a:latin typeface="Times New Roman" panose="02020603050405020304" pitchFamily="18" charset="0"/>
                          <a:ea typeface="+mn-ea"/>
                          <a:cs typeface="Times New Roman" panose="02020603050405020304" pitchFamily="18" charset="0"/>
                        </a:rPr>
                        <a:t>Размер ЕЖКВ определяется в соответствии с законодательством РФ и на основании необходимых для его расчета сведений, направляемых в учреждение организациями, предоставляющими потребителю коммунальные услуги, осуществляющими продажу коммунальных ресурсов и (или) осуществляющими начисление платы за жилое помещение и коммунальные услуги</a:t>
                      </a:r>
                      <a:endParaRPr lang="ru-RU" sz="12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70000"/>
                      </a:schemeClr>
                    </a:solidFill>
                  </a:tcPr>
                </a:tc>
              </a:tr>
              <a:tr h="1584960">
                <a:tc vMerge="1">
                  <a:txBody>
                    <a:bodyPr/>
                    <a:lstStyle/>
                    <a:p>
                      <a:endParaRPr lang="ru-RU"/>
                    </a:p>
                  </a:txBody>
                  <a:tcPr/>
                </a:tc>
                <a:tc>
                  <a:txBody>
                    <a:bodyPr/>
                    <a:lstStyle/>
                    <a:p>
                      <a:pPr algn="l"/>
                      <a:r>
                        <a:rPr lang="ru-RU" sz="1400" kern="1200" dirty="0" smtClean="0">
                          <a:solidFill>
                            <a:schemeClr val="bg1"/>
                          </a:solidFill>
                          <a:effectLst/>
                          <a:latin typeface="Times New Roman" panose="02020603050405020304" pitchFamily="18" charset="0"/>
                          <a:ea typeface="+mn-ea"/>
                          <a:cs typeface="Times New Roman" panose="02020603050405020304" pitchFamily="18" charset="0"/>
                        </a:rPr>
                        <a:t>Ветераны боевых действий, </a:t>
                      </a:r>
                    </a:p>
                    <a:p>
                      <a:pPr algn="l"/>
                      <a:r>
                        <a:rPr lang="ru-RU" sz="1400" kern="1200" dirty="0" smtClean="0">
                          <a:solidFill>
                            <a:schemeClr val="bg1"/>
                          </a:solidFill>
                          <a:effectLst/>
                          <a:latin typeface="Times New Roman" panose="02020603050405020304" pitchFamily="18" charset="0"/>
                          <a:ea typeface="+mn-ea"/>
                          <a:cs typeface="Times New Roman" panose="02020603050405020304" pitchFamily="18" charset="0"/>
                        </a:rPr>
                        <a:t>участники </a:t>
                      </a:r>
                      <a:r>
                        <a:rPr lang="ru-RU" sz="1400" kern="1200" dirty="0" err="1" smtClean="0">
                          <a:solidFill>
                            <a:schemeClr val="bg1"/>
                          </a:solidFill>
                          <a:effectLst/>
                          <a:latin typeface="Times New Roman" panose="02020603050405020304" pitchFamily="18" charset="0"/>
                          <a:ea typeface="+mn-ea"/>
                          <a:cs typeface="Times New Roman" panose="02020603050405020304" pitchFamily="18" charset="0"/>
                        </a:rPr>
                        <a:t>ВОв</a:t>
                      </a:r>
                      <a:r>
                        <a:rPr lang="ru-RU" sz="1400" kern="1200" dirty="0" smtClean="0">
                          <a:solidFill>
                            <a:schemeClr val="bg1"/>
                          </a:solidFill>
                          <a:effectLst/>
                          <a:latin typeface="Times New Roman" panose="02020603050405020304" pitchFamily="18" charset="0"/>
                          <a:ea typeface="+mn-ea"/>
                          <a:cs typeface="Times New Roman" panose="02020603050405020304" pitchFamily="18" charset="0"/>
                        </a:rPr>
                        <a:t>, бывшие несовершеннолетние узники концлагерей, </a:t>
                      </a:r>
                    </a:p>
                    <a:p>
                      <a:pPr algn="l"/>
                      <a:r>
                        <a:rPr lang="ru-RU" sz="1400" kern="1200" dirty="0" smtClean="0">
                          <a:solidFill>
                            <a:schemeClr val="bg1"/>
                          </a:solidFill>
                          <a:effectLst/>
                          <a:latin typeface="Times New Roman" panose="02020603050405020304" pitchFamily="18" charset="0"/>
                          <a:ea typeface="+mn-ea"/>
                          <a:cs typeface="Times New Roman" panose="02020603050405020304" pitchFamily="18" charset="0"/>
                        </a:rPr>
                        <a:t>лица, награжденные знаком "Жителю блокадного Ленинграда» или "Житель осажденного Севастополя"</a:t>
                      </a:r>
                      <a:endParaRPr lang="ru-RU" sz="1400" dirty="0" smtClean="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70000"/>
                      </a:schemeClr>
                    </a:solidFill>
                  </a:tcPr>
                </a:tc>
                <a:tc>
                  <a:txBody>
                    <a:bodyPr/>
                    <a:lstStyle/>
                    <a:p>
                      <a:pPr algn="ctr"/>
                      <a:r>
                        <a:rPr lang="ru-RU" sz="1400" dirty="0" smtClean="0">
                          <a:solidFill>
                            <a:schemeClr val="bg1"/>
                          </a:solidFill>
                          <a:latin typeface="Times New Roman" panose="02020603050405020304" pitchFamily="18" charset="0"/>
                          <a:cs typeface="Times New Roman" panose="02020603050405020304" pitchFamily="18" charset="0"/>
                        </a:rPr>
                        <a:t>№ 5-ФЗ от 12.01.1995г.</a:t>
                      </a:r>
                      <a:endParaRPr lang="ru-RU" sz="1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70000"/>
                      </a:schemeClr>
                    </a:solidFill>
                  </a:tcPr>
                </a:tc>
                <a:tc vMerge="1">
                  <a:txBody>
                    <a:bodyPr/>
                    <a:lstStyle/>
                    <a:p>
                      <a:endParaRPr lang="ru-RU"/>
                    </a:p>
                  </a:txBody>
                  <a:tcPr/>
                </a:tc>
              </a:tr>
              <a:tr h="1179098">
                <a:tc>
                  <a:txBody>
                    <a:bodyPr/>
                    <a:lstStyle/>
                    <a:p>
                      <a:pPr algn="ctr"/>
                      <a:r>
                        <a:rPr lang="ru-RU" b="1" dirty="0" smtClean="0">
                          <a:solidFill>
                            <a:schemeClr val="bg1"/>
                          </a:solidFill>
                          <a:latin typeface="Times New Roman" panose="02020603050405020304" pitchFamily="18" charset="0"/>
                          <a:cs typeface="Times New Roman" panose="02020603050405020304" pitchFamily="18" charset="0"/>
                        </a:rPr>
                        <a:t>3</a:t>
                      </a:r>
                      <a:endParaRPr lang="ru-RU" b="1"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alpha val="70000"/>
                      </a:schemeClr>
                    </a:solidFill>
                  </a:tcPr>
                </a:tc>
                <a:tc>
                  <a:txBody>
                    <a:bodyPr/>
                    <a:lstStyle/>
                    <a:p>
                      <a:pPr algn="l"/>
                      <a:r>
                        <a:rPr lang="ru-RU" sz="1400" kern="1200" dirty="0" smtClean="0">
                          <a:solidFill>
                            <a:schemeClr val="bg1"/>
                          </a:solidFill>
                          <a:effectLst/>
                          <a:latin typeface="Times New Roman" panose="02020603050405020304" pitchFamily="18" charset="0"/>
                          <a:ea typeface="+mn-ea"/>
                          <a:cs typeface="Times New Roman" panose="02020603050405020304" pitchFamily="18" charset="0"/>
                        </a:rPr>
                        <a:t>Граждане, награжденные нагрудным знаком «Почетный донор России» («Почетный донор СССР»), достигшие возраста 55 лет (женщины) и 60 лет (мужчины)</a:t>
                      </a:r>
                      <a:endParaRPr lang="ru-RU" sz="1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70000"/>
                      </a:schemeClr>
                    </a:solidFill>
                  </a:tcPr>
                </a:tc>
                <a:tc>
                  <a:txBody>
                    <a:bodyPr/>
                    <a:lstStyle/>
                    <a:p>
                      <a:pPr algn="ctr"/>
                      <a:r>
                        <a:rPr lang="ru-RU" sz="1400" dirty="0" smtClean="0">
                          <a:solidFill>
                            <a:schemeClr val="bg1"/>
                          </a:solidFill>
                          <a:latin typeface="Times New Roman" panose="02020603050405020304" pitchFamily="18" charset="0"/>
                          <a:cs typeface="Times New Roman" panose="02020603050405020304" pitchFamily="18" charset="0"/>
                        </a:rPr>
                        <a:t>№ 50-01-ЗМО</a:t>
                      </a:r>
                      <a:r>
                        <a:rPr lang="ru-RU" sz="1400" baseline="0" dirty="0" smtClean="0">
                          <a:solidFill>
                            <a:schemeClr val="bg1"/>
                          </a:solidFill>
                          <a:latin typeface="Times New Roman" panose="02020603050405020304" pitchFamily="18" charset="0"/>
                          <a:cs typeface="Times New Roman" panose="02020603050405020304" pitchFamily="18" charset="0"/>
                        </a:rPr>
                        <a:t> </a:t>
                      </a:r>
                    </a:p>
                    <a:p>
                      <a:pPr algn="ctr"/>
                      <a:r>
                        <a:rPr lang="ru-RU" sz="1400" baseline="0" dirty="0" smtClean="0">
                          <a:solidFill>
                            <a:schemeClr val="bg1"/>
                          </a:solidFill>
                          <a:latin typeface="Times New Roman" panose="02020603050405020304" pitchFamily="18" charset="0"/>
                          <a:cs typeface="Times New Roman" panose="02020603050405020304" pitchFamily="18" charset="0"/>
                        </a:rPr>
                        <a:t>от 17.03.1997г. </a:t>
                      </a:r>
                    </a:p>
                    <a:p>
                      <a:pPr algn="ctr"/>
                      <a:r>
                        <a:rPr lang="ru-RU" sz="1400" baseline="0" dirty="0" smtClean="0">
                          <a:solidFill>
                            <a:schemeClr val="bg1"/>
                          </a:solidFill>
                          <a:latin typeface="Times New Roman" panose="02020603050405020304" pitchFamily="18" charset="0"/>
                          <a:cs typeface="Times New Roman" panose="02020603050405020304" pitchFamily="18" charset="0"/>
                        </a:rPr>
                        <a:t>(изм. №2715-01-ЗМО </a:t>
                      </a:r>
                    </a:p>
                    <a:p>
                      <a:pPr algn="ctr"/>
                      <a:r>
                        <a:rPr lang="ru-RU" sz="1400" baseline="0" dirty="0" smtClean="0">
                          <a:solidFill>
                            <a:schemeClr val="bg1"/>
                          </a:solidFill>
                          <a:latin typeface="Times New Roman" panose="02020603050405020304" pitchFamily="18" charset="0"/>
                          <a:cs typeface="Times New Roman" panose="02020603050405020304" pitchFamily="18" charset="0"/>
                        </a:rPr>
                        <a:t>от 17.12.2021)</a:t>
                      </a:r>
                      <a:endParaRPr lang="ru-RU" sz="1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70000"/>
                      </a:schemeClr>
                    </a:solidFill>
                  </a:tcPr>
                </a:tc>
                <a:tc>
                  <a:txBody>
                    <a:bodyPr/>
                    <a:lstStyle/>
                    <a:p>
                      <a:pPr algn="ctr"/>
                      <a:r>
                        <a:rPr lang="ru-RU" sz="1400" kern="1200" dirty="0" smtClean="0">
                          <a:solidFill>
                            <a:schemeClr val="bg1"/>
                          </a:solidFill>
                          <a:effectLst/>
                          <a:latin typeface="Times New Roman" panose="02020603050405020304" pitchFamily="18" charset="0"/>
                          <a:ea typeface="+mn-ea"/>
                          <a:cs typeface="Times New Roman" panose="02020603050405020304" pitchFamily="18" charset="0"/>
                        </a:rPr>
                        <a:t>1500,00 рублей</a:t>
                      </a:r>
                      <a:endParaRPr lang="ru-RU" sz="1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70000"/>
                      </a:schemeClr>
                    </a:solidFill>
                  </a:tcPr>
                </a:tc>
              </a:tr>
            </a:tbl>
          </a:graphicData>
        </a:graphic>
      </p:graphicFrame>
    </p:spTree>
    <p:extLst>
      <p:ext uri="{BB962C8B-B14F-4D97-AF65-F5344CB8AC3E}">
        <p14:creationId xmlns:p14="http://schemas.microsoft.com/office/powerpoint/2010/main" val="300304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5000">
        <p15:prstTrans prst="pageCurlDouble"/>
      </p:transition>
    </mc:Choice>
    <mc:Fallback xmlns="">
      <p:transition spd="slow" advTm="1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2170" y="393753"/>
            <a:ext cx="11782816" cy="369332"/>
          </a:xfrm>
          <a:prstGeom prst="rect">
            <a:avLst/>
          </a:prstGeom>
          <a:solidFill>
            <a:schemeClr val="accent2">
              <a:alpha val="70000"/>
            </a:schemeClr>
          </a:solidFill>
        </p:spPr>
        <p:txBody>
          <a:bodyPr wrap="square">
            <a:spAutoFit/>
          </a:bodyPr>
          <a:lstStyle/>
          <a:p>
            <a:pPr algn="ctr">
              <a:spcAft>
                <a:spcPts val="0"/>
              </a:spcAft>
            </a:pPr>
            <a:r>
              <a:rPr lang="ru-RU" b="1" dirty="0" smtClean="0">
                <a:solidFill>
                  <a:schemeClr val="bg1"/>
                </a:solidFill>
                <a:effectLst/>
                <a:latin typeface="Times New Roman" panose="02020603050405020304" pitchFamily="18" charset="0"/>
                <a:cs typeface="Times New Roman" panose="02020603050405020304" pitchFamily="18" charset="0"/>
              </a:rPr>
              <a:t>Предоставление ежемесячной жилищно-коммунальной выплаты</a:t>
            </a:r>
          </a:p>
        </p:txBody>
      </p:sp>
      <p:sp>
        <p:nvSpPr>
          <p:cNvPr id="3" name="Прямоугольник 2"/>
          <p:cNvSpPr/>
          <p:nvPr/>
        </p:nvSpPr>
        <p:spPr>
          <a:xfrm>
            <a:off x="242170" y="4118496"/>
            <a:ext cx="11782816" cy="830997"/>
          </a:xfrm>
          <a:prstGeom prst="rect">
            <a:avLst/>
          </a:prstGeom>
          <a:solidFill>
            <a:schemeClr val="accent2">
              <a:alpha val="70000"/>
            </a:schemeClr>
          </a:solidFill>
        </p:spPr>
        <p:txBody>
          <a:bodyPr wrap="square">
            <a:spAutoFit/>
          </a:bodyPr>
          <a:lstStyle/>
          <a:p>
            <a:pPr indent="363538" algn="ctr"/>
            <a:r>
              <a:rPr lang="ru-RU" sz="1600" b="1" dirty="0" smtClean="0">
                <a:latin typeface="Times New Roman" panose="02020603050405020304" pitchFamily="18" charset="0"/>
                <a:cs typeface="Times New Roman" panose="02020603050405020304" pitchFamily="18" charset="0"/>
              </a:rPr>
              <a:t>ЕЖКВ </a:t>
            </a:r>
            <a:r>
              <a:rPr lang="ru-RU" sz="1600" b="1" dirty="0">
                <a:latin typeface="Times New Roman" panose="02020603050405020304" pitchFamily="18" charset="0"/>
                <a:cs typeface="Times New Roman" panose="02020603050405020304" pitchFamily="18" charset="0"/>
              </a:rPr>
              <a:t>не предоставляется гражданам при наличии у </a:t>
            </a:r>
            <a:r>
              <a:rPr lang="ru-RU" sz="1600" b="1">
                <a:latin typeface="Times New Roman" panose="02020603050405020304" pitchFamily="18" charset="0"/>
                <a:cs typeface="Times New Roman" panose="02020603050405020304" pitchFamily="18" charset="0"/>
              </a:rPr>
              <a:t>них </a:t>
            </a:r>
            <a:r>
              <a:rPr lang="ru-RU" sz="1600" b="1" smtClean="0">
                <a:latin typeface="Times New Roman" panose="02020603050405020304" pitchFamily="18" charset="0"/>
                <a:cs typeface="Times New Roman" panose="02020603050405020304" pitchFamily="18" charset="0"/>
              </a:rPr>
              <a:t>подтвержденной, </a:t>
            </a:r>
            <a:r>
              <a:rPr lang="ru-RU" sz="1600" b="1" dirty="0">
                <a:latin typeface="Times New Roman" panose="02020603050405020304" pitchFamily="18" charset="0"/>
                <a:cs typeface="Times New Roman" panose="02020603050405020304" pitchFamily="18" charset="0"/>
              </a:rPr>
              <a:t>вступившим в законную силу </a:t>
            </a:r>
            <a:r>
              <a:rPr lang="ru-RU" sz="1600" b="1">
                <a:latin typeface="Times New Roman" panose="02020603050405020304" pitchFamily="18" charset="0"/>
                <a:cs typeface="Times New Roman" panose="02020603050405020304" pitchFamily="18" charset="0"/>
              </a:rPr>
              <a:t>судебным </a:t>
            </a:r>
            <a:r>
              <a:rPr lang="ru-RU" sz="1600" b="1" smtClean="0">
                <a:latin typeface="Times New Roman" panose="02020603050405020304" pitchFamily="18" charset="0"/>
                <a:cs typeface="Times New Roman" panose="02020603050405020304" pitchFamily="18" charset="0"/>
              </a:rPr>
              <a:t>актом, </a:t>
            </a:r>
            <a:r>
              <a:rPr lang="ru-RU" sz="1600" b="1" dirty="0">
                <a:latin typeface="Times New Roman" panose="02020603050405020304" pitchFamily="18" charset="0"/>
                <a:cs typeface="Times New Roman" panose="02020603050405020304" pitchFamily="18" charset="0"/>
              </a:rPr>
              <a:t>непогашенной задолженности по оплате жилого помещения и коммунальных услуг, </a:t>
            </a:r>
            <a:endParaRPr lang="ru-RU" sz="1600" b="1" dirty="0" smtClean="0">
              <a:latin typeface="Times New Roman" panose="02020603050405020304" pitchFamily="18" charset="0"/>
              <a:cs typeface="Times New Roman" panose="02020603050405020304" pitchFamily="18" charset="0"/>
            </a:endParaRPr>
          </a:p>
          <a:p>
            <a:pPr indent="363538" algn="ctr"/>
            <a:r>
              <a:rPr lang="ru-RU" sz="1600" b="1" dirty="0" smtClean="0">
                <a:latin typeface="Times New Roman" panose="02020603050405020304" pitchFamily="18" charset="0"/>
                <a:cs typeface="Times New Roman" panose="02020603050405020304" pitchFamily="18" charset="0"/>
              </a:rPr>
              <a:t>которая </a:t>
            </a:r>
            <a:r>
              <a:rPr lang="ru-RU" sz="1600" b="1" dirty="0">
                <a:latin typeface="Times New Roman" panose="02020603050405020304" pitchFamily="18" charset="0"/>
                <a:cs typeface="Times New Roman" panose="02020603050405020304" pitchFamily="18" charset="0"/>
              </a:rPr>
              <a:t>образовалась за период не более чем три последних года.</a:t>
            </a:r>
          </a:p>
        </p:txBody>
      </p:sp>
      <p:sp>
        <p:nvSpPr>
          <p:cNvPr id="6" name="Прямоугольник 5"/>
          <p:cNvSpPr/>
          <p:nvPr/>
        </p:nvSpPr>
        <p:spPr>
          <a:xfrm>
            <a:off x="242170" y="1602869"/>
            <a:ext cx="11782816" cy="2308324"/>
          </a:xfrm>
          <a:prstGeom prst="rect">
            <a:avLst/>
          </a:prstGeom>
          <a:solidFill>
            <a:schemeClr val="accent2">
              <a:alpha val="70000"/>
            </a:schemeClr>
          </a:solidFill>
        </p:spPr>
        <p:txBody>
          <a:bodyPr wrap="square">
            <a:spAutoFit/>
          </a:bodyPr>
          <a:lstStyle/>
          <a:p>
            <a:pPr indent="363538" algn="ctr"/>
            <a:r>
              <a:rPr lang="ru-RU" sz="1600" dirty="0">
                <a:solidFill>
                  <a:schemeClr val="bg1"/>
                </a:solidFill>
                <a:latin typeface="Times New Roman" panose="02020603050405020304" pitchFamily="18" charset="0"/>
                <a:cs typeface="Times New Roman" panose="02020603050405020304" pitchFamily="18" charset="0"/>
              </a:rPr>
              <a:t>Документы, необходимые для предоставления ЕЖКВ:</a:t>
            </a:r>
          </a:p>
          <a:p>
            <a:pPr marL="285750" indent="-285750">
              <a:buFont typeface="Arial" panose="020B0604020202020204" pitchFamily="34" charset="0"/>
              <a:buChar char="•"/>
            </a:pPr>
            <a:r>
              <a:rPr lang="ru-RU" sz="1600" dirty="0">
                <a:solidFill>
                  <a:schemeClr val="bg1"/>
                </a:solidFill>
                <a:latin typeface="Times New Roman" panose="02020603050405020304" pitchFamily="18" charset="0"/>
                <a:cs typeface="Times New Roman" panose="02020603050405020304" pitchFamily="18" charset="0"/>
              </a:rPr>
              <a:t>заявление с указанием членов семьи, степени родства;</a:t>
            </a:r>
          </a:p>
          <a:p>
            <a:pPr marL="285750" indent="-285750">
              <a:buFont typeface="Arial" panose="020B0604020202020204" pitchFamily="34" charset="0"/>
              <a:buChar char="•"/>
            </a:pPr>
            <a:r>
              <a:rPr lang="ru-RU" sz="1600" dirty="0">
                <a:solidFill>
                  <a:schemeClr val="bg1"/>
                </a:solidFill>
                <a:latin typeface="Times New Roman" panose="02020603050405020304" pitchFamily="18" charset="0"/>
                <a:cs typeface="Times New Roman" panose="02020603050405020304" pitchFamily="18" charset="0"/>
              </a:rPr>
              <a:t>паспорт заявителя;</a:t>
            </a:r>
          </a:p>
          <a:p>
            <a:pPr marL="285750" indent="-285750">
              <a:buFont typeface="Arial" panose="020B0604020202020204" pitchFamily="34" charset="0"/>
              <a:buChar char="•"/>
            </a:pPr>
            <a:r>
              <a:rPr lang="ru-RU" sz="1600" dirty="0">
                <a:solidFill>
                  <a:schemeClr val="bg1"/>
                </a:solidFill>
                <a:latin typeface="Times New Roman" panose="02020603050405020304" pitchFamily="18" charset="0"/>
                <a:cs typeface="Times New Roman" panose="02020603050405020304" pitchFamily="18" charset="0"/>
              </a:rPr>
              <a:t>свидетельство о рождении ребенка;</a:t>
            </a:r>
          </a:p>
          <a:p>
            <a:pPr marL="285750" indent="-285750">
              <a:buFont typeface="Arial" panose="020B0604020202020204" pitchFamily="34" charset="0"/>
              <a:buChar char="•"/>
            </a:pPr>
            <a:r>
              <a:rPr lang="ru-RU" sz="1600" dirty="0">
                <a:solidFill>
                  <a:schemeClr val="bg1"/>
                </a:solidFill>
                <a:latin typeface="Times New Roman" panose="02020603050405020304" pitchFamily="18" charset="0"/>
                <a:cs typeface="Times New Roman" panose="02020603050405020304" pitchFamily="18" charset="0"/>
              </a:rPr>
              <a:t>копия документа, подтверждающего льготный статус заявителя;</a:t>
            </a:r>
          </a:p>
          <a:p>
            <a:pPr marL="285750" indent="-285750">
              <a:buFont typeface="Arial" panose="020B0604020202020204" pitchFamily="34" charset="0"/>
              <a:buChar char="•"/>
            </a:pPr>
            <a:r>
              <a:rPr lang="ru-RU" sz="1600" dirty="0">
                <a:solidFill>
                  <a:schemeClr val="bg1"/>
                </a:solidFill>
                <a:latin typeface="Times New Roman" panose="02020603050405020304" pitchFamily="18" charset="0"/>
                <a:cs typeface="Times New Roman" panose="02020603050405020304" pitchFamily="18" charset="0"/>
              </a:rPr>
              <a:t>копия документа, подтверждающего правовые основания владения жилым помещением;</a:t>
            </a:r>
          </a:p>
          <a:p>
            <a:pPr marL="285750" indent="-285750">
              <a:buFont typeface="Arial" panose="020B0604020202020204" pitchFamily="34" charset="0"/>
              <a:buChar char="•"/>
            </a:pPr>
            <a:r>
              <a:rPr lang="ru-RU" sz="1600" dirty="0">
                <a:solidFill>
                  <a:schemeClr val="bg1"/>
                </a:solidFill>
                <a:latin typeface="Times New Roman" panose="02020603050405020304" pitchFamily="18" charset="0"/>
                <a:cs typeface="Times New Roman" panose="02020603050405020304" pitchFamily="18" charset="0"/>
              </a:rPr>
              <a:t>копии документов, удостоверяющих личность и полномочия законного или полномочного представителя гражданина </a:t>
            </a:r>
            <a:endParaRPr lang="ru-RU" sz="1600" dirty="0" smtClean="0">
              <a:solidFill>
                <a:schemeClr val="bg1"/>
              </a:solidFill>
              <a:latin typeface="Times New Roman" panose="02020603050405020304" pitchFamily="18" charset="0"/>
              <a:cs typeface="Times New Roman" panose="02020603050405020304" pitchFamily="18" charset="0"/>
            </a:endParaRPr>
          </a:p>
          <a:p>
            <a:r>
              <a:rPr lang="ru-RU" sz="1600" dirty="0" smtClean="0">
                <a:solidFill>
                  <a:schemeClr val="bg1"/>
                </a:solidFill>
                <a:latin typeface="Times New Roman" panose="02020603050405020304" pitchFamily="18" charset="0"/>
                <a:cs typeface="Times New Roman" panose="02020603050405020304" pitchFamily="18" charset="0"/>
              </a:rPr>
              <a:t>(</a:t>
            </a:r>
            <a:r>
              <a:rPr lang="ru-RU" sz="1600" dirty="0">
                <a:solidFill>
                  <a:schemeClr val="bg1"/>
                </a:solidFill>
                <a:latin typeface="Times New Roman" panose="02020603050405020304" pitchFamily="18" charset="0"/>
                <a:cs typeface="Times New Roman" panose="02020603050405020304" pitchFamily="18" charset="0"/>
              </a:rPr>
              <a:t>в </a:t>
            </a:r>
            <a:r>
              <a:rPr lang="ru-RU" sz="1600" dirty="0" smtClean="0">
                <a:solidFill>
                  <a:schemeClr val="bg1"/>
                </a:solidFill>
                <a:latin typeface="Times New Roman" panose="02020603050405020304" pitchFamily="18" charset="0"/>
                <a:cs typeface="Times New Roman" panose="02020603050405020304" pitchFamily="18" charset="0"/>
              </a:rPr>
              <a:t>случае</a:t>
            </a:r>
            <a:r>
              <a:rPr lang="en-US" sz="1600" dirty="0" smtClean="0">
                <a:solidFill>
                  <a:schemeClr val="bg1"/>
                </a:solidFill>
                <a:latin typeface="Times New Roman" panose="02020603050405020304" pitchFamily="18" charset="0"/>
                <a:cs typeface="Times New Roman" panose="02020603050405020304" pitchFamily="18" charset="0"/>
              </a:rPr>
              <a:t> </a:t>
            </a:r>
            <a:r>
              <a:rPr lang="ru-RU" sz="1600" dirty="0" smtClean="0">
                <a:solidFill>
                  <a:schemeClr val="bg1"/>
                </a:solidFill>
                <a:latin typeface="Times New Roman" panose="02020603050405020304" pitchFamily="18" charset="0"/>
                <a:cs typeface="Times New Roman" panose="02020603050405020304" pitchFamily="18" charset="0"/>
              </a:rPr>
              <a:t>обращения </a:t>
            </a:r>
            <a:r>
              <a:rPr lang="ru-RU" sz="1600" dirty="0">
                <a:solidFill>
                  <a:schemeClr val="bg1"/>
                </a:solidFill>
                <a:latin typeface="Times New Roman" panose="02020603050405020304" pitchFamily="18" charset="0"/>
                <a:cs typeface="Times New Roman" panose="02020603050405020304" pitchFamily="18" charset="0"/>
              </a:rPr>
              <a:t>с заявлением об установлении ЕЖКВ от имени граждан их законных или полномочных представителей);</a:t>
            </a:r>
          </a:p>
          <a:p>
            <a:pPr marL="285750" indent="-285750">
              <a:buFont typeface="Arial" panose="020B0604020202020204" pitchFamily="34" charset="0"/>
              <a:buChar char="•"/>
            </a:pPr>
            <a:r>
              <a:rPr lang="ru-RU" sz="1600" dirty="0">
                <a:solidFill>
                  <a:schemeClr val="bg1"/>
                </a:solidFill>
                <a:latin typeface="Times New Roman" panose="02020603050405020304" pitchFamily="18" charset="0"/>
                <a:cs typeface="Times New Roman" panose="02020603050405020304" pitchFamily="18" charset="0"/>
              </a:rPr>
              <a:t>реквизиты расчетного счета.</a:t>
            </a:r>
          </a:p>
        </p:txBody>
      </p:sp>
      <p:sp>
        <p:nvSpPr>
          <p:cNvPr id="2" name="Прямоугольник 1"/>
          <p:cNvSpPr/>
          <p:nvPr/>
        </p:nvSpPr>
        <p:spPr>
          <a:xfrm>
            <a:off x="242170" y="5065258"/>
            <a:ext cx="11782816" cy="1323439"/>
          </a:xfrm>
          <a:prstGeom prst="rect">
            <a:avLst/>
          </a:prstGeom>
          <a:solidFill>
            <a:schemeClr val="accent2">
              <a:alpha val="70000"/>
            </a:schemeClr>
          </a:solidFill>
        </p:spPr>
        <p:txBody>
          <a:bodyPr wrap="square">
            <a:spAutoFit/>
          </a:bodyPr>
          <a:lstStyle/>
          <a:p>
            <a:pPr indent="363538" algn="ctr"/>
            <a:r>
              <a:rPr lang="ru-RU" sz="1600" dirty="0">
                <a:solidFill>
                  <a:schemeClr val="bg1"/>
                </a:solidFill>
                <a:latin typeface="Times New Roman" panose="02020603050405020304" pitchFamily="18" charset="0"/>
                <a:cs typeface="Times New Roman" panose="02020603050405020304" pitchFamily="18" charset="0"/>
              </a:rPr>
              <a:t>Подать заявление на предоставление ЕЖКВ </a:t>
            </a:r>
            <a:r>
              <a:rPr lang="ru-RU" sz="1600" dirty="0" smtClean="0">
                <a:solidFill>
                  <a:schemeClr val="bg1"/>
                </a:solidFill>
                <a:latin typeface="Times New Roman" panose="02020603050405020304" pitchFamily="18" charset="0"/>
                <a:cs typeface="Times New Roman" panose="02020603050405020304" pitchFamily="18" charset="0"/>
              </a:rPr>
              <a:t>можно</a:t>
            </a:r>
            <a:r>
              <a:rPr lang="ru-RU" sz="1600" dirty="0">
                <a:solidFill>
                  <a:schemeClr val="bg1"/>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RU" sz="1600" dirty="0">
                <a:solidFill>
                  <a:schemeClr val="bg1"/>
                </a:solidFill>
                <a:latin typeface="Times New Roman" panose="02020603050405020304" pitchFamily="18" charset="0"/>
                <a:cs typeface="Times New Roman" panose="02020603050405020304" pitchFamily="18" charset="0"/>
              </a:rPr>
              <a:t>в </a:t>
            </a:r>
            <a:r>
              <a:rPr lang="ru-RU" sz="1600" dirty="0" smtClean="0">
                <a:solidFill>
                  <a:schemeClr val="bg1"/>
                </a:solidFill>
                <a:latin typeface="Times New Roman" panose="02020603050405020304" pitchFamily="18" charset="0"/>
                <a:cs typeface="Times New Roman" panose="02020603050405020304" pitchFamily="18" charset="0"/>
              </a:rPr>
              <a:t>ГОБУ МФЦ МО по </a:t>
            </a:r>
            <a:r>
              <a:rPr lang="ru-RU" sz="1600" dirty="0">
                <a:solidFill>
                  <a:schemeClr val="bg1"/>
                </a:solidFill>
                <a:latin typeface="Times New Roman" panose="02020603050405020304" pitchFamily="18" charset="0"/>
                <a:cs typeface="Times New Roman" panose="02020603050405020304" pitchFamily="18" charset="0"/>
              </a:rPr>
              <a:t>адресу</a:t>
            </a:r>
            <a:r>
              <a:rPr lang="ru-RU" sz="1600" dirty="0" smtClean="0">
                <a:solidFill>
                  <a:schemeClr val="bg1"/>
                </a:solidFill>
                <a:latin typeface="Times New Roman" panose="02020603050405020304" pitchFamily="18" charset="0"/>
                <a:cs typeface="Times New Roman" panose="02020603050405020304" pitchFamily="18" charset="0"/>
              </a:rPr>
              <a:t>: </a:t>
            </a:r>
            <a:r>
              <a:rPr lang="ru-RU" sz="1600" dirty="0">
                <a:solidFill>
                  <a:schemeClr val="bg1"/>
                </a:solidFill>
                <a:latin typeface="Times New Roman" panose="02020603050405020304" pitchFamily="18" charset="0"/>
                <a:cs typeface="Times New Roman" panose="02020603050405020304" pitchFamily="18" charset="0"/>
              </a:rPr>
              <a:t>Мурманская область, 184511, г. Мончегорск,</a:t>
            </a:r>
            <a:r>
              <a:rPr lang="ru-RU" sz="1600" dirty="0" smtClean="0">
                <a:solidFill>
                  <a:schemeClr val="bg1"/>
                </a:solidFill>
                <a:latin typeface="Times New Roman" panose="02020603050405020304" pitchFamily="18" charset="0"/>
                <a:cs typeface="Times New Roman" panose="02020603050405020304" pitchFamily="18" charset="0"/>
              </a:rPr>
              <a:t> </a:t>
            </a:r>
            <a:r>
              <a:rPr lang="ru-RU" sz="1600" dirty="0">
                <a:solidFill>
                  <a:schemeClr val="bg1"/>
                </a:solidFill>
                <a:latin typeface="Times New Roman" panose="02020603050405020304" pitchFamily="18" charset="0"/>
                <a:cs typeface="Times New Roman" panose="02020603050405020304" pitchFamily="18" charset="0"/>
              </a:rPr>
              <a:t>ул. Комсомольская, д. </a:t>
            </a:r>
            <a:r>
              <a:rPr lang="ru-RU" sz="1600" dirty="0" smtClean="0">
                <a:solidFill>
                  <a:schemeClr val="bg1"/>
                </a:solidFill>
                <a:latin typeface="Times New Roman" panose="02020603050405020304" pitchFamily="18" charset="0"/>
                <a:cs typeface="Times New Roman" panose="02020603050405020304" pitchFamily="18" charset="0"/>
              </a:rPr>
              <a:t>5</a:t>
            </a:r>
            <a:r>
              <a:rPr lang="ru-RU" sz="1600" dirty="0">
                <a:solidFill>
                  <a:schemeClr val="bg1"/>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RU" sz="1600" dirty="0">
                <a:solidFill>
                  <a:schemeClr val="bg1"/>
                </a:solidFill>
                <a:latin typeface="Times New Roman" panose="02020603050405020304" pitchFamily="18" charset="0"/>
                <a:cs typeface="Times New Roman" panose="02020603050405020304" pitchFamily="18" charset="0"/>
              </a:rPr>
              <a:t>в электронном виде с использованием Единого портала </a:t>
            </a:r>
            <a:r>
              <a:rPr lang="ru-RU" sz="1600" dirty="0" err="1">
                <a:solidFill>
                  <a:schemeClr val="bg1"/>
                </a:solidFill>
                <a:latin typeface="Times New Roman" panose="02020603050405020304" pitchFamily="18" charset="0"/>
                <a:cs typeface="Times New Roman" panose="02020603050405020304" pitchFamily="18" charset="0"/>
              </a:rPr>
              <a:t>госуслуг</a:t>
            </a:r>
            <a:r>
              <a:rPr lang="ru-RU" sz="1600" dirty="0">
                <a:solidFill>
                  <a:schemeClr val="bg1"/>
                </a:solidFill>
                <a:latin typeface="Times New Roman" panose="02020603050405020304" pitchFamily="18" charset="0"/>
                <a:cs typeface="Times New Roman" panose="02020603050405020304" pitchFamily="18" charset="0"/>
              </a:rPr>
              <a:t> по ссылке: </a:t>
            </a:r>
            <a:r>
              <a:rPr lang="ru-RU" sz="1600" b="1" dirty="0">
                <a:solidFill>
                  <a:srgbClr val="0070C0"/>
                </a:solidFill>
                <a:latin typeface="Times New Roman" panose="02020603050405020304" pitchFamily="18" charset="0"/>
                <a:cs typeface="Times New Roman" panose="02020603050405020304" pitchFamily="18" charset="0"/>
              </a:rPr>
              <a:t>www.gosuslugi.ru/600175/1</a:t>
            </a:r>
            <a:r>
              <a:rPr lang="ru-RU" sz="1600" dirty="0">
                <a:solidFill>
                  <a:schemeClr val="bg1"/>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RU" sz="1600" dirty="0">
                <a:solidFill>
                  <a:schemeClr val="bg1"/>
                </a:solidFill>
                <a:latin typeface="Times New Roman" panose="02020603050405020304" pitchFamily="18" charset="0"/>
                <a:cs typeface="Times New Roman" panose="02020603050405020304" pitchFamily="18" charset="0"/>
              </a:rPr>
              <a:t>посредством почтовой связи на адрес: Мурманская область, 184511, г. Мончегорск, ул. Комсомольская, д.7А, </a:t>
            </a:r>
            <a:endParaRPr lang="ru-RU" sz="1600" dirty="0" smtClean="0">
              <a:solidFill>
                <a:schemeClr val="bg1"/>
              </a:solidFill>
              <a:latin typeface="Times New Roman" panose="02020603050405020304" pitchFamily="18" charset="0"/>
              <a:cs typeface="Times New Roman" panose="02020603050405020304" pitchFamily="18" charset="0"/>
            </a:endParaRPr>
          </a:p>
          <a:p>
            <a:r>
              <a:rPr lang="ru-RU" sz="1600" dirty="0" smtClean="0">
                <a:solidFill>
                  <a:schemeClr val="bg1"/>
                </a:solidFill>
                <a:latin typeface="Times New Roman" panose="02020603050405020304" pitchFamily="18" charset="0"/>
                <a:cs typeface="Times New Roman" panose="02020603050405020304" pitchFamily="18" charset="0"/>
              </a:rPr>
              <a:t>ГОКУ </a:t>
            </a:r>
            <a:r>
              <a:rPr lang="ru-RU" sz="1600" dirty="0">
                <a:solidFill>
                  <a:schemeClr val="bg1"/>
                </a:solidFill>
                <a:latin typeface="Times New Roman" panose="02020603050405020304" pitchFamily="18" charset="0"/>
                <a:cs typeface="Times New Roman" panose="02020603050405020304" pitchFamily="18" charset="0"/>
              </a:rPr>
              <a:t>«</a:t>
            </a:r>
            <a:r>
              <a:rPr lang="ru-RU" sz="1600" dirty="0" err="1">
                <a:solidFill>
                  <a:schemeClr val="bg1"/>
                </a:solidFill>
                <a:latin typeface="Times New Roman" panose="02020603050405020304" pitchFamily="18" charset="0"/>
                <a:cs typeface="Times New Roman" panose="02020603050405020304" pitchFamily="18" charset="0"/>
              </a:rPr>
              <a:t>Мончегорский</a:t>
            </a:r>
            <a:r>
              <a:rPr lang="ru-RU" sz="1600" dirty="0">
                <a:solidFill>
                  <a:schemeClr val="bg1"/>
                </a:solidFill>
                <a:latin typeface="Times New Roman" panose="02020603050405020304" pitchFamily="18" charset="0"/>
                <a:cs typeface="Times New Roman" panose="02020603050405020304" pitchFamily="18" charset="0"/>
              </a:rPr>
              <a:t> межрайонный ЦСПН».</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0544" y="212471"/>
            <a:ext cx="544442" cy="537575"/>
          </a:xfrm>
          <a:prstGeom prst="rect">
            <a:avLst/>
          </a:prstGeom>
        </p:spPr>
      </p:pic>
      <p:sp>
        <p:nvSpPr>
          <p:cNvPr id="8" name="Прямоугольник 7"/>
          <p:cNvSpPr/>
          <p:nvPr/>
        </p:nvSpPr>
        <p:spPr>
          <a:xfrm>
            <a:off x="242170" y="957349"/>
            <a:ext cx="11782816" cy="338554"/>
          </a:xfrm>
          <a:prstGeom prst="rect">
            <a:avLst/>
          </a:prstGeom>
          <a:solidFill>
            <a:schemeClr val="accent2">
              <a:alpha val="70000"/>
            </a:schemeClr>
          </a:solidFill>
        </p:spPr>
        <p:txBody>
          <a:bodyPr wrap="square">
            <a:spAutoFit/>
          </a:bodyPr>
          <a:lstStyle/>
          <a:p>
            <a:pPr indent="363538"/>
            <a:r>
              <a:rPr lang="ru-RU" sz="1600" dirty="0">
                <a:solidFill>
                  <a:schemeClr val="bg1"/>
                </a:solidFill>
                <a:latin typeface="Times New Roman" panose="02020603050405020304" pitchFamily="18" charset="0"/>
                <a:cs typeface="Times New Roman" panose="02020603050405020304" pitchFamily="18" charset="0"/>
              </a:rPr>
              <a:t>Заявителями на установление ЕЖКВ являются граждане </a:t>
            </a:r>
            <a:r>
              <a:rPr lang="ru-RU" sz="1600" dirty="0" smtClean="0">
                <a:solidFill>
                  <a:schemeClr val="bg1"/>
                </a:solidFill>
                <a:latin typeface="Times New Roman" panose="02020603050405020304" pitchFamily="18" charset="0"/>
                <a:cs typeface="Times New Roman" panose="02020603050405020304" pitchFamily="18" charset="0"/>
              </a:rPr>
              <a:t>РФ, проживающие </a:t>
            </a:r>
            <a:r>
              <a:rPr lang="ru-RU" sz="1600" dirty="0">
                <a:solidFill>
                  <a:schemeClr val="bg1"/>
                </a:solidFill>
                <a:latin typeface="Times New Roman" panose="02020603050405020304" pitchFamily="18" charset="0"/>
                <a:cs typeface="Times New Roman" panose="02020603050405020304" pitchFamily="18" charset="0"/>
              </a:rPr>
              <a:t>на территории Мурманской </a:t>
            </a:r>
            <a:r>
              <a:rPr lang="ru-RU" sz="1600" dirty="0" smtClean="0">
                <a:solidFill>
                  <a:schemeClr val="bg1"/>
                </a:solidFill>
                <a:latin typeface="Times New Roman" panose="02020603050405020304" pitchFamily="18" charset="0"/>
                <a:cs typeface="Times New Roman" panose="02020603050405020304" pitchFamily="18" charset="0"/>
              </a:rPr>
              <a:t>области</a:t>
            </a:r>
            <a:endParaRPr lang="ru-RU"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0118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5000">
        <p15:prstTrans prst="pageCurlDouble"/>
      </p:transition>
    </mc:Choice>
    <mc:Fallback xmlns="">
      <p:transition spd="slow" advClick="0" advTm="15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788897" y="792940"/>
            <a:ext cx="10452846" cy="646331"/>
          </a:xfrm>
          <a:prstGeom prst="rect">
            <a:avLst/>
          </a:prstGeom>
          <a:solidFill>
            <a:schemeClr val="accent2">
              <a:alpha val="70000"/>
            </a:schemeClr>
          </a:solidFill>
        </p:spPr>
        <p:txBody>
          <a:bodyPr wrap="square">
            <a:spAutoFit/>
          </a:bodyPr>
          <a:lstStyle/>
          <a:p>
            <a:pPr algn="ctr"/>
            <a:r>
              <a:rPr lang="ru-RU"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Предоставление отдельным категориям граждан </a:t>
            </a:r>
            <a:endParaRPr lang="en-US"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ru-RU"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региональной </a:t>
            </a:r>
            <a:r>
              <a:rPr lang="ru-RU"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ежемесячной денежной выплаты</a:t>
            </a:r>
            <a:endParaRPr lang="ru-RU" b="1" dirty="0">
              <a:solidFill>
                <a:schemeClr val="bg1"/>
              </a:solidFill>
              <a:latin typeface="Times New Roman" panose="02020603050405020304" pitchFamily="18" charset="0"/>
              <a:cs typeface="Times New Roman" panose="02020603050405020304" pitchFamily="18"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2877152170"/>
              </p:ext>
            </p:extLst>
          </p:nvPr>
        </p:nvGraphicFramePr>
        <p:xfrm>
          <a:off x="788895" y="2057400"/>
          <a:ext cx="10452848" cy="3697941"/>
        </p:xfrm>
        <a:graphic>
          <a:graphicData uri="http://schemas.openxmlformats.org/drawingml/2006/table">
            <a:tbl>
              <a:tblPr/>
              <a:tblGrid>
                <a:gridCol w="999564"/>
                <a:gridCol w="4226860"/>
                <a:gridCol w="2613212"/>
                <a:gridCol w="2613212"/>
              </a:tblGrid>
              <a:tr h="779929">
                <a:tc>
                  <a:txBody>
                    <a:bodyPr/>
                    <a:lstStyle/>
                    <a:p>
                      <a:pPr algn="ctr"/>
                      <a:r>
                        <a:rPr lang="ru-RU" b="1" dirty="0" smtClean="0">
                          <a:solidFill>
                            <a:schemeClr val="bg1"/>
                          </a:solidFill>
                          <a:latin typeface="Times New Roman" panose="02020603050405020304" pitchFamily="18" charset="0"/>
                          <a:cs typeface="Times New Roman" panose="02020603050405020304" pitchFamily="18" charset="0"/>
                        </a:rPr>
                        <a:t>№</a:t>
                      </a:r>
                      <a:r>
                        <a:rPr lang="ru-RU" b="1" baseline="0" dirty="0" smtClean="0">
                          <a:solidFill>
                            <a:schemeClr val="bg1"/>
                          </a:solidFill>
                          <a:latin typeface="Times New Roman" panose="02020603050405020304" pitchFamily="18" charset="0"/>
                          <a:cs typeface="Times New Roman" panose="02020603050405020304" pitchFamily="18" charset="0"/>
                        </a:rPr>
                        <a:t> п/п</a:t>
                      </a:r>
                      <a:endParaRPr lang="ru-RU" b="1" dirty="0">
                        <a:solidFill>
                          <a:schemeClr val="bg1"/>
                        </a:solidFill>
                        <a:latin typeface="Times New Roman" panose="02020603050405020304" pitchFamily="18" charset="0"/>
                        <a:cs typeface="Times New Roman" panose="02020603050405020304" pitchFamily="18" charset="0"/>
                      </a:endParaRPr>
                    </a:p>
                  </a:txBody>
                  <a:tcPr anchor="ctr">
                    <a:lnL w="12700" cmpd="sng">
                      <a:solidFill>
                        <a:schemeClr val="bg1"/>
                      </a:solidFill>
                      <a:prstDash val="solid"/>
                    </a:lnL>
                    <a:lnR w="12700" cap="flat" cmpd="sng" algn="ctr">
                      <a:solidFill>
                        <a:schemeClr val="bg1"/>
                      </a:solidFill>
                      <a:prstDash val="solid"/>
                      <a:round/>
                      <a:headEnd type="none" w="med" len="med"/>
                      <a:tailEnd type="none" w="med" len="med"/>
                    </a:lnR>
                    <a:lnT w="12700" cmpd="sng">
                      <a:solidFill>
                        <a:schemeClr val="bg1"/>
                      </a:solidFill>
                      <a:prstDash val="solid"/>
                    </a:lnT>
                    <a:lnB w="12700" cap="flat" cmpd="sng" algn="ctr">
                      <a:solidFill>
                        <a:schemeClr val="bg1"/>
                      </a:solidFill>
                      <a:prstDash val="solid"/>
                      <a:round/>
                      <a:headEnd type="none" w="med" len="med"/>
                      <a:tailEnd type="none" w="med" len="med"/>
                    </a:lnB>
                    <a:solidFill>
                      <a:schemeClr val="bg2">
                        <a:lumMod val="25000"/>
                        <a:alpha val="70000"/>
                      </a:schemeClr>
                    </a:solidFill>
                  </a:tcPr>
                </a:tc>
                <a:tc>
                  <a:txBody>
                    <a:bodyPr/>
                    <a:lstStyle/>
                    <a:p>
                      <a:pPr algn="ctr"/>
                      <a:r>
                        <a:rPr lang="ru-RU" b="1" dirty="0" smtClean="0">
                          <a:solidFill>
                            <a:schemeClr val="bg1"/>
                          </a:solidFill>
                          <a:latin typeface="Times New Roman" panose="02020603050405020304" pitchFamily="18" charset="0"/>
                          <a:cs typeface="Times New Roman" panose="02020603050405020304" pitchFamily="18" charset="0"/>
                        </a:rPr>
                        <a:t>Категория граждан</a:t>
                      </a:r>
                      <a:endParaRPr lang="ru-RU" b="1"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alpha val="70000"/>
                      </a:schemeClr>
                    </a:solidFill>
                  </a:tcPr>
                </a:tc>
                <a:tc>
                  <a:txBody>
                    <a:bodyPr/>
                    <a:lstStyle/>
                    <a:p>
                      <a:pPr algn="ctr"/>
                      <a:r>
                        <a:rPr lang="ru-RU" b="1" dirty="0" smtClean="0">
                          <a:solidFill>
                            <a:schemeClr val="bg1"/>
                          </a:solidFill>
                          <a:latin typeface="Times New Roman" panose="02020603050405020304" pitchFamily="18" charset="0"/>
                          <a:cs typeface="Times New Roman" panose="02020603050405020304" pitchFamily="18" charset="0"/>
                        </a:rPr>
                        <a:t>Нормативный</a:t>
                      </a:r>
                      <a:r>
                        <a:rPr lang="ru-RU" b="1" baseline="0" dirty="0" smtClean="0">
                          <a:solidFill>
                            <a:schemeClr val="bg1"/>
                          </a:solidFill>
                          <a:latin typeface="Times New Roman" panose="02020603050405020304" pitchFamily="18" charset="0"/>
                          <a:cs typeface="Times New Roman" panose="02020603050405020304" pitchFamily="18" charset="0"/>
                        </a:rPr>
                        <a:t> документ</a:t>
                      </a:r>
                      <a:endParaRPr lang="ru-RU" b="1"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alpha val="70000"/>
                      </a:schemeClr>
                    </a:solidFill>
                  </a:tcPr>
                </a:tc>
                <a:tc>
                  <a:txBody>
                    <a:bodyPr/>
                    <a:lstStyle/>
                    <a:p>
                      <a:pPr algn="ctr"/>
                      <a:r>
                        <a:rPr lang="ru-RU" b="1" dirty="0" smtClean="0">
                          <a:solidFill>
                            <a:schemeClr val="bg1"/>
                          </a:solidFill>
                          <a:latin typeface="Times New Roman" panose="02020603050405020304" pitchFamily="18" charset="0"/>
                          <a:cs typeface="Times New Roman" panose="02020603050405020304" pitchFamily="18" charset="0"/>
                        </a:rPr>
                        <a:t>Размер выплаты </a:t>
                      </a:r>
                    </a:p>
                    <a:p>
                      <a:pPr algn="ctr"/>
                      <a:r>
                        <a:rPr lang="ru-RU" b="1" dirty="0" smtClean="0">
                          <a:solidFill>
                            <a:schemeClr val="bg1"/>
                          </a:solidFill>
                          <a:latin typeface="Times New Roman" panose="02020603050405020304" pitchFamily="18" charset="0"/>
                          <a:cs typeface="Times New Roman" panose="02020603050405020304" pitchFamily="18" charset="0"/>
                        </a:rPr>
                        <a:t>(</a:t>
                      </a:r>
                      <a:r>
                        <a:rPr lang="ru-RU" sz="1800" b="1" kern="1200" dirty="0" smtClean="0">
                          <a:solidFill>
                            <a:schemeClr val="bg1"/>
                          </a:solidFill>
                          <a:effectLst/>
                          <a:latin typeface="Times New Roman" panose="02020603050405020304" pitchFamily="18" charset="0"/>
                          <a:ea typeface="+mn-ea"/>
                          <a:cs typeface="Times New Roman" panose="02020603050405020304" pitchFamily="18" charset="0"/>
                        </a:rPr>
                        <a:t>с 01.06.2022года)</a:t>
                      </a:r>
                      <a:endParaRPr lang="ru-RU" b="1"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mpd="sng">
                      <a:solidFill>
                        <a:schemeClr val="bg1"/>
                      </a:solid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alpha val="70000"/>
                      </a:schemeClr>
                    </a:solidFill>
                  </a:tcPr>
                </a:tc>
              </a:tr>
              <a:tr h="542365">
                <a:tc rowSpan="2">
                  <a:txBody>
                    <a:bodyPr/>
                    <a:lstStyle/>
                    <a:p>
                      <a:pPr algn="ctr"/>
                      <a:r>
                        <a:rPr lang="en-US" sz="1600" b="1" dirty="0" smtClean="0">
                          <a:solidFill>
                            <a:schemeClr val="bg1"/>
                          </a:solidFill>
                          <a:latin typeface="Times New Roman" panose="02020603050405020304" pitchFamily="18" charset="0"/>
                          <a:cs typeface="Times New Roman" panose="02020603050405020304" pitchFamily="18" charset="0"/>
                        </a:rPr>
                        <a:t>1</a:t>
                      </a:r>
                      <a:endParaRPr lang="ru-RU" sz="1600" b="1"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alpha val="70000"/>
                      </a:schemeClr>
                    </a:solidFill>
                  </a:tcPr>
                </a:tc>
                <a:tc>
                  <a:txBody>
                    <a:bodyPr/>
                    <a:lstStyle/>
                    <a:p>
                      <a:pPr algn="ctr"/>
                      <a:r>
                        <a:rPr lang="ru-RU" sz="1600" kern="1200" dirty="0" smtClean="0">
                          <a:solidFill>
                            <a:schemeClr val="bg1"/>
                          </a:solidFill>
                          <a:effectLst/>
                          <a:latin typeface="Times New Roman" panose="02020603050405020304" pitchFamily="18" charset="0"/>
                          <a:ea typeface="+mn-ea"/>
                          <a:cs typeface="Times New Roman" panose="02020603050405020304" pitchFamily="18" charset="0"/>
                        </a:rPr>
                        <a:t>Ветераны труда и ветераны военной службы</a:t>
                      </a:r>
                      <a:endParaRPr lang="ru-RU" sz="16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70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bg1"/>
                          </a:solidFill>
                          <a:latin typeface="Times New Roman" panose="02020603050405020304" pitchFamily="18" charset="0"/>
                          <a:cs typeface="Times New Roman" panose="02020603050405020304" pitchFamily="18" charset="0"/>
                        </a:rPr>
                        <a:t>№ 550-01-ЗМО от 23.12.2004</a:t>
                      </a:r>
                    </a:p>
                    <a:p>
                      <a:endParaRPr lang="ru-RU" sz="16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70000"/>
                      </a:schemeClr>
                    </a:solidFill>
                  </a:tcPr>
                </a:tc>
                <a:tc>
                  <a:txBody>
                    <a:bodyPr/>
                    <a:lstStyle/>
                    <a:p>
                      <a:pPr algn="ctr"/>
                      <a:r>
                        <a:rPr lang="ru-RU" sz="1600" kern="1200" dirty="0" smtClean="0">
                          <a:solidFill>
                            <a:schemeClr val="bg1"/>
                          </a:solidFill>
                          <a:effectLst/>
                          <a:latin typeface="Times New Roman" panose="02020603050405020304" pitchFamily="18" charset="0"/>
                          <a:ea typeface="+mn-ea"/>
                          <a:cs typeface="Times New Roman" panose="02020603050405020304" pitchFamily="18" charset="0"/>
                        </a:rPr>
                        <a:t>1131,38 рублей</a:t>
                      </a:r>
                      <a:endParaRPr lang="ru-RU" sz="1600" dirty="0" smtClean="0">
                        <a:solidFill>
                          <a:schemeClr val="bg1"/>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70000"/>
                      </a:schemeClr>
                    </a:solidFill>
                  </a:tcPr>
                </a:tc>
              </a:tr>
              <a:tr h="748553">
                <a:tc vMerge="1">
                  <a:txBody>
                    <a:bodyPr/>
                    <a:lstStyle/>
                    <a:p>
                      <a:endParaRPr lang="ru-RU"/>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kern="1200" dirty="0" smtClean="0">
                          <a:solidFill>
                            <a:schemeClr val="bg1"/>
                          </a:solidFill>
                          <a:effectLst/>
                          <a:latin typeface="Times New Roman" panose="02020603050405020304" pitchFamily="18" charset="0"/>
                          <a:ea typeface="+mn-ea"/>
                          <a:cs typeface="Times New Roman" panose="02020603050405020304" pitchFamily="18" charset="0"/>
                        </a:rPr>
                        <a:t>Реабилитированные лица и лица, признанные пострадавшими от политических репрессий</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70000"/>
                      </a:schemeClr>
                    </a:solidFill>
                  </a:tcPr>
                </a:tc>
                <a:tc vMerge="1">
                  <a:txBody>
                    <a:bodyPr/>
                    <a:lstStyle/>
                    <a:p>
                      <a:endParaRPr lang="ru-RU"/>
                    </a:p>
                  </a:txBody>
                  <a:tcPr/>
                </a:tc>
                <a:tc>
                  <a:txBody>
                    <a:bodyPr/>
                    <a:lstStyle/>
                    <a:p>
                      <a:pPr algn="ctr"/>
                      <a:r>
                        <a:rPr lang="ru-RU" sz="1600" kern="1200" dirty="0" smtClean="0">
                          <a:solidFill>
                            <a:schemeClr val="bg1"/>
                          </a:solidFill>
                          <a:effectLst/>
                          <a:latin typeface="Times New Roman" panose="02020603050405020304" pitchFamily="18" charset="0"/>
                          <a:ea typeface="+mn-ea"/>
                          <a:cs typeface="Times New Roman" panose="02020603050405020304" pitchFamily="18" charset="0"/>
                        </a:rPr>
                        <a:t>1202,82 рублей</a:t>
                      </a:r>
                      <a:endParaRPr lang="ru-RU" sz="16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70000"/>
                      </a:schemeClr>
                    </a:solidFill>
                  </a:tcPr>
                </a:tc>
              </a:tr>
              <a:tr h="1627094">
                <a:tc>
                  <a:txBody>
                    <a:bodyPr/>
                    <a:lstStyle/>
                    <a:p>
                      <a:pPr algn="ctr"/>
                      <a:r>
                        <a:rPr lang="en-US" sz="1600" b="1" dirty="0" smtClean="0">
                          <a:solidFill>
                            <a:schemeClr val="bg1"/>
                          </a:solidFill>
                          <a:latin typeface="Times New Roman" panose="02020603050405020304" pitchFamily="18" charset="0"/>
                          <a:cs typeface="Times New Roman" panose="02020603050405020304" pitchFamily="18" charset="0"/>
                        </a:rPr>
                        <a:t>2</a:t>
                      </a:r>
                      <a:endParaRPr lang="ru-RU" sz="1600" b="1"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solidFill>
                        <a:schemeClr val="bg1"/>
                      </a:solidFill>
                      <a:prstDash val="solid"/>
                    </a:lnB>
                    <a:solidFill>
                      <a:schemeClr val="bg2">
                        <a:lumMod val="25000"/>
                        <a:alpha val="70000"/>
                      </a:schemeClr>
                    </a:solidFill>
                  </a:tcPr>
                </a:tc>
                <a:tc>
                  <a:txBody>
                    <a:bodyPr/>
                    <a:lstStyle/>
                    <a:p>
                      <a:pPr algn="ctr"/>
                      <a:r>
                        <a:rPr lang="ru-RU" sz="1600" kern="1200" dirty="0" smtClean="0">
                          <a:solidFill>
                            <a:schemeClr val="bg1"/>
                          </a:solidFill>
                          <a:effectLst/>
                          <a:latin typeface="Times New Roman" panose="02020603050405020304" pitchFamily="18" charset="0"/>
                          <a:ea typeface="+mn-ea"/>
                          <a:cs typeface="Times New Roman" panose="02020603050405020304" pitchFamily="18" charset="0"/>
                        </a:rPr>
                        <a:t>Лица старшего возраста - женщины с 55 лет, мужчины с 60 лет, не получающие меры социальной поддержки по каким-либо иным основаниям</a:t>
                      </a:r>
                      <a:endParaRPr lang="ru-RU" sz="16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70000"/>
                      </a:schemeClr>
                    </a:solidFill>
                  </a:tcPr>
                </a:tc>
                <a:tc vMerge="1">
                  <a:txBody>
                    <a:bodyPr/>
                    <a:lstStyle/>
                    <a:p>
                      <a:endParaRPr lang="ru-RU" sz="1600" dirty="0">
                        <a:solidFill>
                          <a:schemeClr val="bg1"/>
                        </a:solidFill>
                        <a:latin typeface="Arial Black" panose="020B0A040201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70000"/>
                      </a:schemeClr>
                    </a:solidFill>
                  </a:tcPr>
                </a:tc>
                <a:tc>
                  <a:txBody>
                    <a:bodyPr/>
                    <a:lstStyle/>
                    <a:p>
                      <a:pPr algn="ctr"/>
                      <a:r>
                        <a:rPr lang="ru-RU" sz="1600" kern="1200" dirty="0" smtClean="0">
                          <a:solidFill>
                            <a:schemeClr val="bg1"/>
                          </a:solidFill>
                          <a:effectLst/>
                          <a:latin typeface="Times New Roman" panose="02020603050405020304" pitchFamily="18" charset="0"/>
                          <a:ea typeface="+mn-ea"/>
                          <a:cs typeface="Times New Roman" panose="02020603050405020304" pitchFamily="18" charset="0"/>
                        </a:rPr>
                        <a:t>238,18 рублей</a:t>
                      </a:r>
                      <a:endParaRPr lang="ru-RU" sz="16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70000"/>
                      </a:schemeClr>
                    </a:solidFill>
                  </a:tcPr>
                </a:tc>
              </a:tr>
            </a:tbl>
          </a:graphicData>
        </a:graphic>
      </p:graphicFrame>
    </p:spTree>
    <p:extLst>
      <p:ext uri="{BB962C8B-B14F-4D97-AF65-F5344CB8AC3E}">
        <p14:creationId xmlns:p14="http://schemas.microsoft.com/office/powerpoint/2010/main" val="3969485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5000">
        <p15:prstTrans prst="pageCurlDouble"/>
      </p:transition>
    </mc:Choice>
    <mc:Fallback xmlns="">
      <p:transition spd="slow" advClick="0" advTm="15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36176" y="473802"/>
            <a:ext cx="11577918" cy="646331"/>
          </a:xfrm>
          <a:prstGeom prst="rect">
            <a:avLst/>
          </a:prstGeom>
          <a:solidFill>
            <a:schemeClr val="accent2">
              <a:alpha val="70000"/>
            </a:schemeClr>
          </a:solidFill>
        </p:spPr>
        <p:txBody>
          <a:bodyPr wrap="square">
            <a:spAutoFit/>
          </a:bodyPr>
          <a:lstStyle/>
          <a:p>
            <a:pPr algn="ctr"/>
            <a:r>
              <a:rPr lang="ru-RU"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Предоставление отдельным категориям граждан </a:t>
            </a:r>
            <a:endParaRPr lang="en-US"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ru-RU"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региональной </a:t>
            </a:r>
            <a:r>
              <a:rPr lang="ru-RU"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ежемесячной денежной </a:t>
            </a:r>
            <a:r>
              <a:rPr lang="ru-RU"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выплаты (далее – РЕДВ)</a:t>
            </a:r>
            <a:endParaRPr lang="ru-RU" b="1" dirty="0">
              <a:solidFill>
                <a:schemeClr val="bg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36176" y="1523285"/>
            <a:ext cx="11577918" cy="830997"/>
          </a:xfrm>
          <a:prstGeom prst="rect">
            <a:avLst/>
          </a:prstGeom>
          <a:solidFill>
            <a:schemeClr val="accent2">
              <a:alpha val="70000"/>
            </a:schemeClr>
          </a:solidFill>
        </p:spPr>
        <p:txBody>
          <a:bodyPr wrap="square">
            <a:spAutoFit/>
          </a:bodyPr>
          <a:lstStyle/>
          <a:p>
            <a:pPr indent="363538" algn="just"/>
            <a:r>
              <a:rPr lang="ru-RU"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Заявителями на установление РЕДВ являются проживающие на территории Мурманской области граждане </a:t>
            </a:r>
            <a:r>
              <a:rPr lang="ru-RU" sz="1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РФ, </a:t>
            </a:r>
            <a:r>
              <a:rPr lang="ru-RU" sz="1600" dirty="0">
                <a:solidFill>
                  <a:schemeClr val="bg1"/>
                </a:solidFill>
                <a:latin typeface="Times New Roman" panose="02020603050405020304" pitchFamily="18" charset="0"/>
                <a:cs typeface="Times New Roman" panose="02020603050405020304" pitchFamily="18" charset="0"/>
              </a:rPr>
              <a:t>a также постоянно проживающие на территории Мурманской области иностранные граждане и лица без гражданства, относящиеся к труженикам тыла</a:t>
            </a:r>
          </a:p>
        </p:txBody>
      </p:sp>
      <p:sp>
        <p:nvSpPr>
          <p:cNvPr id="5" name="Прямоугольник 4"/>
          <p:cNvSpPr/>
          <p:nvPr/>
        </p:nvSpPr>
        <p:spPr>
          <a:xfrm>
            <a:off x="336176" y="2626433"/>
            <a:ext cx="11577918" cy="1815882"/>
          </a:xfrm>
          <a:prstGeom prst="rect">
            <a:avLst/>
          </a:prstGeom>
          <a:solidFill>
            <a:schemeClr val="accent2">
              <a:alpha val="70000"/>
            </a:schemeClr>
          </a:solidFill>
        </p:spPr>
        <p:txBody>
          <a:bodyPr wrap="square">
            <a:spAutoFit/>
          </a:bodyPr>
          <a:lstStyle/>
          <a:p>
            <a:pPr indent="363538" algn="ctr">
              <a:spcAft>
                <a:spcPts val="0"/>
              </a:spcAft>
            </a:pPr>
            <a:r>
              <a:rPr lang="ru-RU"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Документы, необходимые для предоставления РЕДВ:</a:t>
            </a:r>
          </a:p>
          <a:p>
            <a:pPr marL="285750" lvl="0" indent="-285750" algn="just">
              <a:buFont typeface="Arial" panose="020B0604020202020204" pitchFamily="34" charset="0"/>
              <a:buChar char="•"/>
            </a:pPr>
            <a:r>
              <a:rPr lang="ru-RU"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заявление с указанием членов семьи, степени родства;</a:t>
            </a:r>
          </a:p>
          <a:p>
            <a:pPr marL="285750" lvl="0" indent="-285750" algn="just">
              <a:buFont typeface="Arial" panose="020B0604020202020204" pitchFamily="34" charset="0"/>
              <a:buChar char="•"/>
            </a:pPr>
            <a:r>
              <a:rPr lang="ru-RU"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паспорт заявителя;</a:t>
            </a:r>
          </a:p>
          <a:p>
            <a:pPr marL="285750" lvl="0" indent="-285750" algn="just">
              <a:buFont typeface="Arial" panose="020B0604020202020204" pitchFamily="34" charset="0"/>
              <a:buChar char="•"/>
            </a:pPr>
            <a:r>
              <a:rPr lang="ru-RU"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копия документа подтверждающего льготный статус заявителя;</a:t>
            </a:r>
          </a:p>
          <a:p>
            <a:pPr marL="285750" lvl="0" indent="-285750" algn="just">
              <a:buFont typeface="Arial" panose="020B0604020202020204" pitchFamily="34" charset="0"/>
              <a:buChar char="•"/>
            </a:pPr>
            <a:r>
              <a:rPr lang="ru-RU"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копии документов, удостоверяющих личность и полномочия законного или полномочного представителя гражданина </a:t>
            </a:r>
            <a:endParaRPr lang="ru-RU" sz="16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r>
              <a:rPr lang="ru-RU" sz="16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в </a:t>
            </a:r>
            <a:r>
              <a:rPr lang="ru-RU" sz="16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случае обращения </a:t>
            </a:r>
            <a:r>
              <a:rPr lang="ru-RU"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с заявлением об установлении РЕДВ от имени граждан их законных или полномочных представителей);</a:t>
            </a:r>
          </a:p>
          <a:p>
            <a:pPr marL="285750" lvl="0" indent="-285750" algn="just">
              <a:buFont typeface="Arial" panose="020B0604020202020204" pitchFamily="34" charset="0"/>
              <a:buChar char="•"/>
            </a:pPr>
            <a:r>
              <a:rPr lang="ru-RU"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реквизиты расчетного счета.</a:t>
            </a:r>
            <a:endParaRPr lang="ru-RU"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Прямоугольник 5"/>
          <p:cNvSpPr/>
          <p:nvPr/>
        </p:nvSpPr>
        <p:spPr>
          <a:xfrm>
            <a:off x="336176" y="4819521"/>
            <a:ext cx="11577918" cy="1323439"/>
          </a:xfrm>
          <a:prstGeom prst="rect">
            <a:avLst/>
          </a:prstGeom>
          <a:solidFill>
            <a:schemeClr val="accent2">
              <a:alpha val="70000"/>
            </a:schemeClr>
          </a:solidFill>
        </p:spPr>
        <p:txBody>
          <a:bodyPr wrap="square">
            <a:spAutoFit/>
          </a:bodyPr>
          <a:lstStyle/>
          <a:p>
            <a:pPr algn="ctr">
              <a:spcAft>
                <a:spcPts val="0"/>
              </a:spcAft>
            </a:pPr>
            <a:r>
              <a:rPr lang="ru-RU" sz="1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Подать </a:t>
            </a:r>
            <a:r>
              <a:rPr lang="ru-RU"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заявление на предоставление РЕДВ можно</a:t>
            </a:r>
            <a:r>
              <a:rPr lang="ru-RU" sz="1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ru-RU" sz="1600" dirty="0">
              <a:solidFill>
                <a:schemeClr val="bg1"/>
              </a:solidFill>
              <a:latin typeface="Times New Roman" panose="02020603050405020304" pitchFamily="18" charset="0"/>
              <a:cs typeface="Times New Roman" panose="02020603050405020304" pitchFamily="18" charset="0"/>
            </a:endParaRPr>
          </a:p>
          <a:p>
            <a:pPr marL="285750" indent="-285750" algn="just">
              <a:spcAft>
                <a:spcPts val="0"/>
              </a:spcAft>
              <a:buFontTx/>
              <a:buChar char="-"/>
            </a:pPr>
            <a:r>
              <a:rPr lang="ru-RU" sz="1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в ГОБУ МФЦ МО </a:t>
            </a:r>
            <a:r>
              <a:rPr lang="ru-RU"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по адресу: ул. Комсомольская, д. </a:t>
            </a:r>
            <a:r>
              <a:rPr lang="ru-RU" sz="1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5;</a:t>
            </a:r>
            <a:endParaRPr lang="ru-RU" sz="1600" dirty="0">
              <a:solidFill>
                <a:schemeClr val="bg1"/>
              </a:solidFill>
              <a:latin typeface="Times New Roman" panose="02020603050405020304" pitchFamily="18" charset="0"/>
              <a:cs typeface="Times New Roman" panose="02020603050405020304" pitchFamily="18" charset="0"/>
            </a:endParaRPr>
          </a:p>
          <a:p>
            <a:pPr marL="285750" indent="-285750" algn="just">
              <a:spcAft>
                <a:spcPts val="0"/>
              </a:spcAft>
              <a:buFontTx/>
              <a:buChar char="-"/>
            </a:pPr>
            <a:r>
              <a:rPr lang="ru-RU" sz="1600" dirty="0" smtClean="0">
                <a:solidFill>
                  <a:schemeClr val="bg1"/>
                </a:solidFill>
                <a:latin typeface="Times New Roman" panose="02020603050405020304" pitchFamily="18" charset="0"/>
                <a:cs typeface="Times New Roman" panose="02020603050405020304" pitchFamily="18" charset="0"/>
              </a:rPr>
              <a:t>в </a:t>
            </a:r>
            <a:r>
              <a:rPr lang="ru-RU" sz="1600" dirty="0">
                <a:solidFill>
                  <a:schemeClr val="bg1"/>
                </a:solidFill>
                <a:latin typeface="Times New Roman" panose="02020603050405020304" pitchFamily="18" charset="0"/>
                <a:cs typeface="Times New Roman" panose="02020603050405020304" pitchFamily="18" charset="0"/>
              </a:rPr>
              <a:t>электронном виде с использованием Единого портала </a:t>
            </a:r>
            <a:r>
              <a:rPr lang="ru-RU" sz="1600" dirty="0" err="1">
                <a:solidFill>
                  <a:schemeClr val="bg1"/>
                </a:solidFill>
                <a:latin typeface="Times New Roman" panose="02020603050405020304" pitchFamily="18" charset="0"/>
                <a:cs typeface="Times New Roman" panose="02020603050405020304" pitchFamily="18" charset="0"/>
              </a:rPr>
              <a:t>госуслуг</a:t>
            </a:r>
            <a:r>
              <a:rPr lang="ru-RU" sz="1600" dirty="0">
                <a:solidFill>
                  <a:schemeClr val="bg1"/>
                </a:solidFill>
                <a:latin typeface="Times New Roman" panose="02020603050405020304" pitchFamily="18" charset="0"/>
                <a:cs typeface="Times New Roman" panose="02020603050405020304" pitchFamily="18" charset="0"/>
              </a:rPr>
              <a:t> по ссылке: </a:t>
            </a:r>
            <a:r>
              <a:rPr lang="ru-RU" sz="1600" b="1" dirty="0" smtClean="0">
                <a:solidFill>
                  <a:schemeClr val="bg1"/>
                </a:solidFill>
                <a:latin typeface="Times New Roman" panose="02020603050405020304" pitchFamily="18" charset="0"/>
                <a:cs typeface="Times New Roman" panose="02020603050405020304" pitchFamily="18" charset="0"/>
                <a:hlinkClick r:id="rId2"/>
              </a:rPr>
              <a:t>www.gosuslugi.ru/18969/3</a:t>
            </a:r>
            <a:r>
              <a:rPr lang="ru-RU" sz="1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spcAft>
                <a:spcPts val="0"/>
              </a:spcAft>
              <a:buFontTx/>
              <a:buChar char="-"/>
            </a:pPr>
            <a:r>
              <a:rPr lang="ru-RU" sz="16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посредством </a:t>
            </a:r>
            <a:r>
              <a:rPr lang="ru-RU"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почтовой связи на адрес: Мурманская область, 184511, г. Мончегорск, ул. Комсомольская, д.7А, </a:t>
            </a:r>
            <a:endParaRPr lang="ru-RU" sz="16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ru-RU" sz="16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ГОКУ </a:t>
            </a:r>
            <a:r>
              <a:rPr lang="ru-RU"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1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Мончегорский</a:t>
            </a:r>
            <a:r>
              <a:rPr lang="ru-RU"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межрайонный ЦСПН».</a:t>
            </a:r>
            <a:endParaRPr lang="ru-RU" sz="1600" dirty="0">
              <a:solidFill>
                <a:schemeClr val="bg1"/>
              </a:solidFill>
              <a:effectLst/>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4633" y="473802"/>
            <a:ext cx="599462" cy="646147"/>
          </a:xfrm>
          <a:prstGeom prst="rect">
            <a:avLst/>
          </a:prstGeom>
        </p:spPr>
      </p:pic>
    </p:spTree>
    <p:extLst>
      <p:ext uri="{BB962C8B-B14F-4D97-AF65-F5344CB8AC3E}">
        <p14:creationId xmlns:p14="http://schemas.microsoft.com/office/powerpoint/2010/main" val="1233677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5000">
        <p15:prstTrans prst="pageCurlDouble"/>
      </p:transition>
    </mc:Choice>
    <mc:Fallback xmlns="">
      <p:transition spd="slow" advClick="0" advTm="1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3562" y="315342"/>
            <a:ext cx="11419115" cy="707886"/>
          </a:xfrm>
          <a:prstGeom prst="rect">
            <a:avLst/>
          </a:prstGeom>
          <a:solidFill>
            <a:schemeClr val="accent2">
              <a:alpha val="70000"/>
            </a:schemeClr>
          </a:solidFill>
        </p:spPr>
        <p:txBody>
          <a:bodyPr wrap="square" rtlCol="0">
            <a:spAutoFit/>
          </a:bodyPr>
          <a:lstStyle/>
          <a:p>
            <a:pPr algn="ctr"/>
            <a:r>
              <a:rPr lang="ru-RU" sz="2000" b="1" dirty="0" smtClean="0">
                <a:solidFill>
                  <a:schemeClr val="bg1"/>
                </a:solidFill>
                <a:latin typeface="Times New Roman" panose="02020603050405020304" pitchFamily="18" charset="0"/>
                <a:cs typeface="Times New Roman" panose="02020603050405020304" pitchFamily="18" charset="0"/>
              </a:rPr>
              <a:t>Компенсации расходов на уплату взноса на капитальный </a:t>
            </a:r>
          </a:p>
          <a:p>
            <a:pPr algn="ctr"/>
            <a:r>
              <a:rPr lang="ru-RU" sz="2000" b="1" dirty="0" smtClean="0">
                <a:solidFill>
                  <a:schemeClr val="bg1"/>
                </a:solidFill>
                <a:latin typeface="Times New Roman" panose="02020603050405020304" pitchFamily="18" charset="0"/>
                <a:cs typeface="Times New Roman" panose="02020603050405020304" pitchFamily="18" charset="0"/>
              </a:rPr>
              <a:t>ремонт отдельным категориям граждан</a:t>
            </a:r>
            <a:endParaRPr lang="ru-RU" sz="20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15866249"/>
              </p:ext>
            </p:extLst>
          </p:nvPr>
        </p:nvGraphicFramePr>
        <p:xfrm>
          <a:off x="383562" y="1288683"/>
          <a:ext cx="11419116" cy="5037134"/>
        </p:xfrm>
        <a:graphic>
          <a:graphicData uri="http://schemas.openxmlformats.org/drawingml/2006/table">
            <a:tbl>
              <a:tblPr/>
              <a:tblGrid>
                <a:gridCol w="1082905"/>
                <a:gridCol w="4626653"/>
                <a:gridCol w="2854779"/>
                <a:gridCol w="2854779"/>
              </a:tblGrid>
              <a:tr h="851771">
                <a:tc>
                  <a:txBody>
                    <a:bodyPr/>
                    <a:lstStyle/>
                    <a:p>
                      <a:pPr algn="ctr"/>
                      <a:r>
                        <a:rPr lang="ru-RU" b="1" dirty="0" smtClean="0">
                          <a:solidFill>
                            <a:schemeClr val="bg1"/>
                          </a:solidFill>
                          <a:latin typeface="Times New Roman" panose="02020603050405020304" pitchFamily="18" charset="0"/>
                          <a:cs typeface="Times New Roman" panose="02020603050405020304" pitchFamily="18" charset="0"/>
                        </a:rPr>
                        <a:t>№</a:t>
                      </a:r>
                      <a:r>
                        <a:rPr lang="ru-RU" b="1" baseline="0" dirty="0" smtClean="0">
                          <a:solidFill>
                            <a:schemeClr val="bg1"/>
                          </a:solidFill>
                          <a:latin typeface="Times New Roman" panose="02020603050405020304" pitchFamily="18" charset="0"/>
                          <a:cs typeface="Times New Roman" panose="02020603050405020304" pitchFamily="18" charset="0"/>
                        </a:rPr>
                        <a:t> п/п</a:t>
                      </a:r>
                      <a:endParaRPr lang="ru-RU" b="1" dirty="0">
                        <a:solidFill>
                          <a:schemeClr val="bg1"/>
                        </a:solidFill>
                        <a:latin typeface="Times New Roman" panose="02020603050405020304" pitchFamily="18" charset="0"/>
                        <a:cs typeface="Times New Roman" panose="02020603050405020304" pitchFamily="18" charset="0"/>
                      </a:endParaRPr>
                    </a:p>
                  </a:txBody>
                  <a:tcPr anchor="ctr">
                    <a:lnL w="12700" cmpd="sng">
                      <a:solidFill>
                        <a:schemeClr val="bg1"/>
                      </a:solidFill>
                      <a:prstDash val="solid"/>
                    </a:lnL>
                    <a:lnR w="12700" cap="flat" cmpd="sng" algn="ctr">
                      <a:solidFill>
                        <a:schemeClr val="bg1"/>
                      </a:solidFill>
                      <a:prstDash val="solid"/>
                      <a:round/>
                      <a:headEnd type="none" w="med" len="med"/>
                      <a:tailEnd type="none" w="med" len="med"/>
                    </a:lnR>
                    <a:lnT w="12700" cmpd="sng">
                      <a:solidFill>
                        <a:schemeClr val="bg1"/>
                      </a:solidFill>
                      <a:prstDash val="solid"/>
                    </a:lnT>
                    <a:lnB w="12700" cap="flat" cmpd="sng" algn="ctr">
                      <a:solidFill>
                        <a:schemeClr val="bg1"/>
                      </a:solidFill>
                      <a:prstDash val="solid"/>
                      <a:round/>
                      <a:headEnd type="none" w="med" len="med"/>
                      <a:tailEnd type="none" w="med" len="med"/>
                    </a:lnB>
                    <a:solidFill>
                      <a:schemeClr val="bg2">
                        <a:lumMod val="25000"/>
                        <a:alpha val="70000"/>
                      </a:schemeClr>
                    </a:solidFill>
                  </a:tcPr>
                </a:tc>
                <a:tc>
                  <a:txBody>
                    <a:bodyPr/>
                    <a:lstStyle/>
                    <a:p>
                      <a:pPr algn="ctr"/>
                      <a:r>
                        <a:rPr lang="ru-RU" b="1" dirty="0" smtClean="0">
                          <a:solidFill>
                            <a:schemeClr val="bg1"/>
                          </a:solidFill>
                          <a:latin typeface="Times New Roman" panose="02020603050405020304" pitchFamily="18" charset="0"/>
                          <a:cs typeface="Times New Roman" panose="02020603050405020304" pitchFamily="18" charset="0"/>
                        </a:rPr>
                        <a:t>Категория граждан</a:t>
                      </a:r>
                      <a:endParaRPr lang="ru-RU" b="1"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alpha val="70000"/>
                      </a:schemeClr>
                    </a:solidFill>
                  </a:tcPr>
                </a:tc>
                <a:tc>
                  <a:txBody>
                    <a:bodyPr/>
                    <a:lstStyle/>
                    <a:p>
                      <a:pPr algn="ctr"/>
                      <a:r>
                        <a:rPr lang="ru-RU" b="1" dirty="0" smtClean="0">
                          <a:solidFill>
                            <a:schemeClr val="bg1"/>
                          </a:solidFill>
                          <a:latin typeface="Times New Roman" panose="02020603050405020304" pitchFamily="18" charset="0"/>
                          <a:cs typeface="Times New Roman" panose="02020603050405020304" pitchFamily="18" charset="0"/>
                        </a:rPr>
                        <a:t>Нормативный</a:t>
                      </a:r>
                      <a:r>
                        <a:rPr lang="ru-RU" b="1" baseline="0" dirty="0" smtClean="0">
                          <a:solidFill>
                            <a:schemeClr val="bg1"/>
                          </a:solidFill>
                          <a:latin typeface="Times New Roman" panose="02020603050405020304" pitchFamily="18" charset="0"/>
                          <a:cs typeface="Times New Roman" panose="02020603050405020304" pitchFamily="18" charset="0"/>
                        </a:rPr>
                        <a:t> документ</a:t>
                      </a:r>
                      <a:endParaRPr lang="ru-RU" b="1"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alpha val="70000"/>
                      </a:schemeClr>
                    </a:solidFill>
                  </a:tcPr>
                </a:tc>
                <a:tc>
                  <a:txBody>
                    <a:bodyPr/>
                    <a:lstStyle/>
                    <a:p>
                      <a:pPr algn="ctr"/>
                      <a:r>
                        <a:rPr lang="ru-RU" b="1" dirty="0" smtClean="0">
                          <a:solidFill>
                            <a:schemeClr val="bg1"/>
                          </a:solidFill>
                          <a:latin typeface="Times New Roman" panose="02020603050405020304" pitchFamily="18" charset="0"/>
                          <a:cs typeface="Times New Roman" panose="02020603050405020304" pitchFamily="18" charset="0"/>
                        </a:rPr>
                        <a:t>Размер выплаты</a:t>
                      </a:r>
                    </a:p>
                  </a:txBody>
                  <a:tcPr anchor="ctr">
                    <a:lnL w="12700" cap="flat" cmpd="sng" algn="ctr">
                      <a:solidFill>
                        <a:schemeClr val="bg1"/>
                      </a:solidFill>
                      <a:prstDash val="solid"/>
                      <a:round/>
                      <a:headEnd type="none" w="med" len="med"/>
                      <a:tailEnd type="none" w="med" len="med"/>
                    </a:lnL>
                    <a:lnR w="12700" cmpd="sng">
                      <a:solidFill>
                        <a:schemeClr val="bg1"/>
                      </a:solid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alpha val="70000"/>
                      </a:schemeClr>
                    </a:solidFill>
                  </a:tcPr>
                </a:tc>
              </a:tr>
              <a:tr h="1361161">
                <a:tc>
                  <a:txBody>
                    <a:bodyPr/>
                    <a:lstStyle/>
                    <a:p>
                      <a:pPr algn="ctr"/>
                      <a:r>
                        <a:rPr lang="ru-RU" sz="1800" b="1" dirty="0" smtClean="0">
                          <a:solidFill>
                            <a:schemeClr val="bg1"/>
                          </a:solidFill>
                          <a:latin typeface="Times New Roman" panose="02020603050405020304" pitchFamily="18" charset="0"/>
                          <a:cs typeface="Times New Roman" panose="02020603050405020304" pitchFamily="18" charset="0"/>
                        </a:rPr>
                        <a:t>1</a:t>
                      </a:r>
                      <a:endParaRPr lang="ru-RU" sz="1800" b="1"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alpha val="70000"/>
                      </a:schemeClr>
                    </a:solidFill>
                  </a:tcPr>
                </a:tc>
                <a:tc>
                  <a:txBody>
                    <a:bodyPr/>
                    <a:lstStyle/>
                    <a:p>
                      <a:pPr algn="ctr"/>
                      <a:r>
                        <a:rPr lang="ru-RU" b="0" dirty="0" smtClean="0">
                          <a:solidFill>
                            <a:schemeClr val="bg1"/>
                          </a:solidFill>
                          <a:latin typeface="Times New Roman" panose="02020603050405020304" pitchFamily="18" charset="0"/>
                          <a:cs typeface="Times New Roman" panose="02020603050405020304" pitchFamily="18" charset="0"/>
                        </a:rPr>
                        <a:t>Компенсации расходов на уплату взноса на капитальный </a:t>
                      </a:r>
                    </a:p>
                    <a:p>
                      <a:pPr algn="ctr"/>
                      <a:r>
                        <a:rPr lang="ru-RU" b="0" dirty="0" smtClean="0">
                          <a:solidFill>
                            <a:schemeClr val="bg1"/>
                          </a:solidFill>
                          <a:latin typeface="Times New Roman" panose="02020603050405020304" pitchFamily="18" charset="0"/>
                          <a:cs typeface="Times New Roman" panose="02020603050405020304" pitchFamily="18" charset="0"/>
                        </a:rPr>
                        <a:t>ремонт собственникам жилых помещений старше 70</a:t>
                      </a:r>
                      <a:endParaRPr lang="ru-RU" b="0" dirty="0">
                        <a:latin typeface="Times New Roman" panose="020206030504050203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70000"/>
                      </a:schemeClr>
                    </a:solidFill>
                  </a:tcPr>
                </a:tc>
                <a:tc>
                  <a:txBody>
                    <a:bodyPr/>
                    <a:lstStyle/>
                    <a:p>
                      <a:pPr algn="ctr"/>
                      <a:r>
                        <a:rPr lang="ru-RU" dirty="0" smtClean="0">
                          <a:solidFill>
                            <a:schemeClr val="bg1"/>
                          </a:solidFill>
                          <a:latin typeface="Times New Roman" panose="02020603050405020304" pitchFamily="18" charset="0"/>
                          <a:cs typeface="Times New Roman" panose="02020603050405020304" pitchFamily="18" charset="0"/>
                        </a:rPr>
                        <a:t>№ 1963-01-ЗМО от 24.02.2016г.</a:t>
                      </a:r>
                      <a:endParaRPr lang="ru-RU"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70000"/>
                      </a:schemeClr>
                    </a:solidFill>
                  </a:tcPr>
                </a:tc>
                <a:tc>
                  <a:txBody>
                    <a:bodyPr/>
                    <a:lstStyle/>
                    <a:p>
                      <a:pPr algn="ctr"/>
                      <a:r>
                        <a:rPr lang="ru-RU" sz="1800" b="0" i="0" kern="1200" dirty="0" smtClean="0">
                          <a:solidFill>
                            <a:schemeClr val="bg1"/>
                          </a:solidFill>
                          <a:effectLst/>
                          <a:latin typeface="Times New Roman" panose="02020603050405020304" pitchFamily="18" charset="0"/>
                          <a:ea typeface="+mn-ea"/>
                          <a:cs typeface="Times New Roman" panose="02020603050405020304" pitchFamily="18" charset="0"/>
                        </a:rPr>
                        <a:t>50% расходов на капитальный ремонт</a:t>
                      </a:r>
                      <a:endParaRPr lang="ru-RU"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70000"/>
                      </a:schemeClr>
                    </a:solidFill>
                  </a:tcPr>
                </a:tc>
              </a:tr>
              <a:tr h="1361162">
                <a:tc>
                  <a:txBody>
                    <a:bodyPr/>
                    <a:lstStyle/>
                    <a:p>
                      <a:pPr algn="ctr"/>
                      <a:r>
                        <a:rPr lang="en-US" sz="1800" b="1" dirty="0" smtClean="0">
                          <a:solidFill>
                            <a:schemeClr val="bg1"/>
                          </a:solidFill>
                          <a:latin typeface="Times New Roman" panose="02020603050405020304" pitchFamily="18" charset="0"/>
                          <a:cs typeface="Times New Roman" panose="02020603050405020304" pitchFamily="18" charset="0"/>
                        </a:rPr>
                        <a:t>2</a:t>
                      </a:r>
                      <a:endParaRPr lang="ru-RU" sz="1800" b="1"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alpha val="70000"/>
                      </a:schemeClr>
                    </a:solidFill>
                  </a:tcPr>
                </a:tc>
                <a:tc>
                  <a:txBody>
                    <a:bodyPr/>
                    <a:lstStyle/>
                    <a:p>
                      <a:pPr algn="ctr"/>
                      <a:r>
                        <a:rPr lang="ru-RU" b="0" dirty="0" smtClean="0">
                          <a:solidFill>
                            <a:schemeClr val="bg1"/>
                          </a:solidFill>
                          <a:latin typeface="Times New Roman" panose="02020603050405020304" pitchFamily="18" charset="0"/>
                          <a:cs typeface="Times New Roman" panose="02020603050405020304" pitchFamily="18" charset="0"/>
                        </a:rPr>
                        <a:t>Компенсации расходов на уплату взноса на капитальный </a:t>
                      </a:r>
                    </a:p>
                    <a:p>
                      <a:pPr algn="ctr"/>
                      <a:r>
                        <a:rPr lang="ru-RU" b="0" dirty="0" smtClean="0">
                          <a:solidFill>
                            <a:schemeClr val="bg1"/>
                          </a:solidFill>
                          <a:latin typeface="Times New Roman" panose="02020603050405020304" pitchFamily="18" charset="0"/>
                          <a:cs typeface="Times New Roman" panose="02020603050405020304" pitchFamily="18" charset="0"/>
                        </a:rPr>
                        <a:t>ремонт собственникам жилых помещений старше 80 лет</a:t>
                      </a:r>
                      <a:endParaRPr lang="ru-RU" b="0" dirty="0" smtClean="0">
                        <a:latin typeface="Times New Roman" panose="020206030504050203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70000"/>
                      </a:schemeClr>
                    </a:solidFill>
                  </a:tcPr>
                </a:tc>
                <a:tc>
                  <a:txBody>
                    <a:bodyPr/>
                    <a:lstStyle/>
                    <a:p>
                      <a:pPr algn="ctr"/>
                      <a:r>
                        <a:rPr lang="ru-RU" sz="1800" b="0" i="0" kern="1200" dirty="0" smtClean="0">
                          <a:solidFill>
                            <a:schemeClr val="bg1"/>
                          </a:solidFill>
                          <a:effectLst/>
                          <a:latin typeface="Times New Roman" panose="02020603050405020304" pitchFamily="18" charset="0"/>
                          <a:ea typeface="+mn-ea"/>
                          <a:cs typeface="Times New Roman" panose="02020603050405020304" pitchFamily="18" charset="0"/>
                        </a:rPr>
                        <a:t>N 410-ПП от 30.08.2019г.</a:t>
                      </a:r>
                      <a:endParaRPr lang="ru-RU"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7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solidFill>
                            <a:schemeClr val="bg1"/>
                          </a:solidFill>
                          <a:latin typeface="Times New Roman" panose="02020603050405020304" pitchFamily="18" charset="0"/>
                          <a:cs typeface="Times New Roman" panose="02020603050405020304" pitchFamily="18" charset="0"/>
                        </a:rPr>
                        <a:t>100% </a:t>
                      </a:r>
                      <a:r>
                        <a:rPr lang="ru-RU" sz="1800" b="0" i="0" kern="1200" dirty="0" smtClean="0">
                          <a:solidFill>
                            <a:schemeClr val="bg1"/>
                          </a:solidFill>
                          <a:effectLst/>
                          <a:latin typeface="Times New Roman" panose="02020603050405020304" pitchFamily="18" charset="0"/>
                          <a:ea typeface="+mn-ea"/>
                          <a:cs typeface="Times New Roman" panose="02020603050405020304" pitchFamily="18" charset="0"/>
                        </a:rPr>
                        <a:t> расходов на капитальный ремонт</a:t>
                      </a:r>
                      <a:endParaRPr lang="ru-RU" dirty="0" smtClean="0">
                        <a:solidFill>
                          <a:schemeClr val="bg1"/>
                        </a:solidFill>
                        <a:latin typeface="Times New Roman" panose="02020603050405020304" pitchFamily="18" charset="0"/>
                        <a:cs typeface="Times New Roman" panose="02020603050405020304" pitchFamily="18" charset="0"/>
                      </a:endParaRPr>
                    </a:p>
                    <a:p>
                      <a:pPr algn="ctr"/>
                      <a:endParaRPr lang="ru-RU"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70000"/>
                      </a:schemeClr>
                    </a:solidFill>
                  </a:tcPr>
                </a:tc>
              </a:tr>
              <a:tr h="1398728">
                <a:tc>
                  <a:txBody>
                    <a:bodyPr/>
                    <a:lstStyle/>
                    <a:p>
                      <a:pPr algn="ctr"/>
                      <a:r>
                        <a:rPr lang="en-US" sz="1800" b="1" dirty="0" smtClean="0">
                          <a:solidFill>
                            <a:schemeClr val="bg1"/>
                          </a:solidFill>
                          <a:latin typeface="Times New Roman" panose="02020603050405020304" pitchFamily="18" charset="0"/>
                          <a:cs typeface="Times New Roman" panose="02020603050405020304" pitchFamily="18" charset="0"/>
                        </a:rPr>
                        <a:t>3</a:t>
                      </a:r>
                      <a:endParaRPr lang="ru-RU" sz="1800" b="1"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solidFill>
                        <a:schemeClr val="bg1"/>
                      </a:solidFill>
                      <a:prstDash val="solid"/>
                    </a:lnB>
                    <a:solidFill>
                      <a:schemeClr val="bg2">
                        <a:lumMod val="25000"/>
                        <a:alpha val="70000"/>
                      </a:schemeClr>
                    </a:solidFill>
                  </a:tcPr>
                </a:tc>
                <a:tc>
                  <a:txBody>
                    <a:bodyPr/>
                    <a:lstStyle/>
                    <a:p>
                      <a:pPr algn="ctr"/>
                      <a:r>
                        <a:rPr lang="ru-RU" b="0" dirty="0" smtClean="0">
                          <a:solidFill>
                            <a:schemeClr val="bg1"/>
                          </a:solidFill>
                          <a:latin typeface="Times New Roman" panose="02020603050405020304" pitchFamily="18" charset="0"/>
                          <a:cs typeface="Times New Roman" panose="02020603050405020304" pitchFamily="18" charset="0"/>
                        </a:rPr>
                        <a:t>Компенсации расходов на уплату взноса на капитальный </a:t>
                      </a:r>
                    </a:p>
                    <a:p>
                      <a:pPr algn="ctr"/>
                      <a:r>
                        <a:rPr lang="ru-RU" b="0" dirty="0" smtClean="0">
                          <a:solidFill>
                            <a:schemeClr val="bg1"/>
                          </a:solidFill>
                          <a:latin typeface="Times New Roman" panose="02020603050405020304" pitchFamily="18" charset="0"/>
                          <a:cs typeface="Times New Roman" panose="02020603050405020304" pitchFamily="18" charset="0"/>
                        </a:rPr>
                        <a:t>ремонт собственникам жилых помещений, являющиеся</a:t>
                      </a:r>
                      <a:r>
                        <a:rPr lang="ru-RU" b="0" baseline="0" dirty="0" smtClean="0">
                          <a:solidFill>
                            <a:schemeClr val="bg1"/>
                          </a:solidFill>
                          <a:latin typeface="Times New Roman" panose="02020603050405020304" pitchFamily="18" charset="0"/>
                          <a:cs typeface="Times New Roman" panose="02020603050405020304" pitchFamily="18" charset="0"/>
                        </a:rPr>
                        <a:t> инвалидами </a:t>
                      </a:r>
                      <a:r>
                        <a:rPr lang="en-US" b="0" baseline="0" dirty="0" smtClean="0">
                          <a:solidFill>
                            <a:schemeClr val="bg1"/>
                          </a:solidFill>
                          <a:latin typeface="Times New Roman" panose="02020603050405020304" pitchFamily="18" charset="0"/>
                          <a:cs typeface="Times New Roman" panose="02020603050405020304" pitchFamily="18" charset="0"/>
                        </a:rPr>
                        <a:t>I</a:t>
                      </a:r>
                      <a:r>
                        <a:rPr lang="ru-RU" b="0" baseline="0" dirty="0" smtClean="0">
                          <a:solidFill>
                            <a:schemeClr val="bg1"/>
                          </a:solidFill>
                          <a:latin typeface="Times New Roman" panose="02020603050405020304" pitchFamily="18" charset="0"/>
                          <a:cs typeface="Times New Roman" panose="02020603050405020304" pitchFamily="18" charset="0"/>
                        </a:rPr>
                        <a:t>,</a:t>
                      </a:r>
                      <a:r>
                        <a:rPr lang="en-US" b="0" baseline="0" dirty="0" smtClean="0">
                          <a:solidFill>
                            <a:schemeClr val="bg1"/>
                          </a:solidFill>
                          <a:latin typeface="Times New Roman" panose="02020603050405020304" pitchFamily="18" charset="0"/>
                          <a:cs typeface="Times New Roman" panose="02020603050405020304" pitchFamily="18" charset="0"/>
                        </a:rPr>
                        <a:t> II </a:t>
                      </a:r>
                      <a:r>
                        <a:rPr lang="ru-RU" b="0" baseline="0" dirty="0" smtClean="0">
                          <a:solidFill>
                            <a:schemeClr val="bg1"/>
                          </a:solidFill>
                          <a:latin typeface="Times New Roman" panose="02020603050405020304" pitchFamily="18" charset="0"/>
                          <a:cs typeface="Times New Roman" panose="02020603050405020304" pitchFamily="18" charset="0"/>
                        </a:rPr>
                        <a:t>группы, семьи с детьми-инвалидами</a:t>
                      </a:r>
                      <a:endParaRPr lang="ru-RU" b="0" dirty="0" smtClean="0">
                        <a:latin typeface="Times New Roman" panose="020206030504050203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70000"/>
                      </a:schemeClr>
                    </a:solidFill>
                  </a:tcPr>
                </a:tc>
                <a:tc>
                  <a:txBody>
                    <a:bodyPr/>
                    <a:lstStyle/>
                    <a:p>
                      <a:pPr algn="ctr"/>
                      <a:r>
                        <a:rPr lang="ru-RU" sz="1800" b="0" i="0" kern="1200" dirty="0" smtClean="0">
                          <a:solidFill>
                            <a:schemeClr val="bg1"/>
                          </a:solidFill>
                          <a:effectLst/>
                          <a:latin typeface="Times New Roman" panose="02020603050405020304" pitchFamily="18" charset="0"/>
                          <a:ea typeface="+mn-ea"/>
                          <a:cs typeface="Times New Roman" panose="02020603050405020304" pitchFamily="18" charset="0"/>
                        </a:rPr>
                        <a:t>№ 181-ФЗ от 24.11.1995г.</a:t>
                      </a:r>
                      <a:endParaRPr lang="ru-RU"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70000"/>
                      </a:schemeClr>
                    </a:solidFill>
                  </a:tcPr>
                </a:tc>
                <a:tc>
                  <a:txBody>
                    <a:bodyPr/>
                    <a:lstStyle/>
                    <a:p>
                      <a:pPr algn="ctr"/>
                      <a:r>
                        <a:rPr lang="ru-RU" sz="1800" b="0" i="0" kern="1200" dirty="0" smtClean="0">
                          <a:solidFill>
                            <a:schemeClr val="bg1"/>
                          </a:solidFill>
                          <a:effectLst/>
                          <a:latin typeface="Times New Roman" panose="02020603050405020304" pitchFamily="18" charset="0"/>
                          <a:ea typeface="+mn-ea"/>
                          <a:cs typeface="Times New Roman" panose="02020603050405020304" pitchFamily="18" charset="0"/>
                        </a:rPr>
                        <a:t>50% расходов на капитальный ремонт</a:t>
                      </a:r>
                      <a:endParaRPr lang="ru-RU"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70000"/>
                      </a:schemeClr>
                    </a:solidFill>
                  </a:tcPr>
                </a:tc>
              </a:tr>
            </a:tbl>
          </a:graphicData>
        </a:graphic>
      </p:graphicFrame>
    </p:spTree>
    <p:extLst>
      <p:ext uri="{BB962C8B-B14F-4D97-AF65-F5344CB8AC3E}">
        <p14:creationId xmlns:p14="http://schemas.microsoft.com/office/powerpoint/2010/main" val="3482592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5000">
        <p15:prstTrans prst="pageCurlDouble"/>
      </p:transition>
    </mc:Choice>
    <mc:Fallback xmlns="">
      <p:transition spd="slow" advClick="0" advTm="1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589" y="499935"/>
            <a:ext cx="11419115" cy="707886"/>
          </a:xfrm>
          <a:prstGeom prst="rect">
            <a:avLst/>
          </a:prstGeom>
          <a:solidFill>
            <a:schemeClr val="accent2">
              <a:alpha val="70000"/>
            </a:schemeClr>
          </a:solidFill>
        </p:spPr>
        <p:txBody>
          <a:bodyPr wrap="square" rtlCol="0">
            <a:spAutoFit/>
          </a:bodyPr>
          <a:lstStyle/>
          <a:p>
            <a:pPr algn="ctr"/>
            <a:r>
              <a:rPr lang="ru-RU" sz="2000" b="1" dirty="0" smtClean="0">
                <a:solidFill>
                  <a:schemeClr val="bg1"/>
                </a:solidFill>
                <a:latin typeface="Times New Roman" panose="02020603050405020304" pitchFamily="18" charset="0"/>
                <a:cs typeface="Times New Roman" panose="02020603050405020304" pitchFamily="18" charset="0"/>
              </a:rPr>
              <a:t>Компенсации расходов на уплату взноса на капитальный </a:t>
            </a:r>
          </a:p>
          <a:p>
            <a:pPr algn="ctr"/>
            <a:r>
              <a:rPr lang="ru-RU" sz="2000" b="1" dirty="0" smtClean="0">
                <a:solidFill>
                  <a:schemeClr val="bg1"/>
                </a:solidFill>
                <a:latin typeface="Times New Roman" panose="02020603050405020304" pitchFamily="18" charset="0"/>
                <a:cs typeface="Times New Roman" panose="02020603050405020304" pitchFamily="18" charset="0"/>
              </a:rPr>
              <a:t>ремонт отдельным категориям граждан</a:t>
            </a:r>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57589" y="2831712"/>
            <a:ext cx="11419115" cy="1815882"/>
          </a:xfrm>
          <a:prstGeom prst="rect">
            <a:avLst/>
          </a:prstGeom>
          <a:solidFill>
            <a:schemeClr val="accent2">
              <a:alpha val="70000"/>
            </a:schemeClr>
          </a:solidFill>
        </p:spPr>
        <p:txBody>
          <a:bodyPr wrap="square">
            <a:spAutoFit/>
          </a:bodyPr>
          <a:lstStyle/>
          <a:p>
            <a:pPr indent="363538" algn="ctr">
              <a:spcAft>
                <a:spcPts val="0"/>
              </a:spcAft>
            </a:pPr>
            <a:r>
              <a:rPr lang="ru-RU"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Документы, необходимые для предоставления </a:t>
            </a:r>
            <a:r>
              <a:rPr lang="ru-RU" sz="1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компенсации:</a:t>
            </a:r>
            <a:endParaRPr lang="ru-RU"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buFont typeface="Arial" panose="020B0604020202020204" pitchFamily="34" charset="0"/>
              <a:buChar char="•"/>
            </a:pPr>
            <a:r>
              <a:rPr lang="ru-RU"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заявление с указанием членов семьи, степени родства;</a:t>
            </a:r>
          </a:p>
          <a:p>
            <a:pPr marL="285750" lvl="0" indent="-285750" algn="just">
              <a:buFont typeface="Arial" panose="020B0604020202020204" pitchFamily="34" charset="0"/>
              <a:buChar char="•"/>
            </a:pPr>
            <a:r>
              <a:rPr lang="ru-RU"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паспорт заявителя;</a:t>
            </a:r>
          </a:p>
          <a:p>
            <a:pPr marL="285750" indent="-285750" algn="just">
              <a:buFont typeface="Arial" panose="020B0604020202020204" pitchFamily="34" charset="0"/>
              <a:buChar char="•"/>
            </a:pPr>
            <a:r>
              <a:rPr lang="ru-RU" sz="1600" dirty="0" smtClean="0">
                <a:solidFill>
                  <a:schemeClr val="bg1"/>
                </a:solidFill>
                <a:latin typeface="Times New Roman" panose="02020603050405020304" pitchFamily="18" charset="0"/>
                <a:cs typeface="Times New Roman" panose="02020603050405020304" pitchFamily="18" charset="0"/>
              </a:rPr>
              <a:t>копия </a:t>
            </a:r>
            <a:r>
              <a:rPr lang="ru-RU" sz="1600" dirty="0">
                <a:solidFill>
                  <a:schemeClr val="bg1"/>
                </a:solidFill>
                <a:latin typeface="Times New Roman" panose="02020603050405020304" pitchFamily="18" charset="0"/>
                <a:cs typeface="Times New Roman" panose="02020603050405020304" pitchFamily="18" charset="0"/>
              </a:rPr>
              <a:t>документа, подтверждающего правовые основания владения жилым помещением</a:t>
            </a:r>
            <a:r>
              <a:rPr lang="ru-RU" sz="1600" dirty="0" smtClean="0">
                <a:solidFill>
                  <a:schemeClr val="bg1"/>
                </a:solidFill>
                <a:latin typeface="Times New Roman" panose="02020603050405020304" pitchFamily="18" charset="0"/>
                <a:cs typeface="Times New Roman" panose="02020603050405020304" pitchFamily="18" charset="0"/>
              </a:rPr>
              <a:t>;</a:t>
            </a:r>
            <a:endParaRPr lang="ru-RU"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ru-RU"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копии документов, удостоверяющих личность и полномочия законного или </a:t>
            </a:r>
            <a:r>
              <a:rPr lang="ru-RU" sz="16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полномочного </a:t>
            </a:r>
            <a:r>
              <a:rPr lang="ru-RU"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представителя </a:t>
            </a:r>
            <a:r>
              <a:rPr lang="ru-RU" sz="16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гражданина</a:t>
            </a:r>
          </a:p>
          <a:p>
            <a:pPr lvl="0" algn="just"/>
            <a:r>
              <a:rPr lang="ru-RU" sz="16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в случае обращения с заявлением об установлении РЕДВ от имени граждан их законных или полномочных представителей);</a:t>
            </a:r>
          </a:p>
          <a:p>
            <a:pPr marL="285750" lvl="0" indent="-285750" algn="just">
              <a:buFont typeface="Arial" panose="020B0604020202020204" pitchFamily="34" charset="0"/>
              <a:buChar char="•"/>
            </a:pPr>
            <a:r>
              <a:rPr lang="ru-RU"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реквизиты расчетного счета.</a:t>
            </a:r>
          </a:p>
        </p:txBody>
      </p:sp>
      <p:sp>
        <p:nvSpPr>
          <p:cNvPr id="4" name="Прямоугольник 3"/>
          <p:cNvSpPr/>
          <p:nvPr/>
        </p:nvSpPr>
        <p:spPr>
          <a:xfrm>
            <a:off x="357589" y="1639587"/>
            <a:ext cx="11419115" cy="830997"/>
          </a:xfrm>
          <a:prstGeom prst="rect">
            <a:avLst/>
          </a:prstGeom>
          <a:solidFill>
            <a:schemeClr val="accent2">
              <a:alpha val="70000"/>
            </a:schemeClr>
          </a:solidFill>
        </p:spPr>
        <p:txBody>
          <a:bodyPr wrap="square">
            <a:spAutoFit/>
          </a:bodyPr>
          <a:lstStyle/>
          <a:p>
            <a:pPr indent="363538" algn="just"/>
            <a:r>
              <a:rPr lang="ru-RU" sz="1600" dirty="0">
                <a:solidFill>
                  <a:schemeClr val="bg1"/>
                </a:solidFill>
                <a:latin typeface="Times New Roman" panose="02020603050405020304" pitchFamily="18" charset="0"/>
                <a:cs typeface="Times New Roman" panose="02020603050405020304" pitchFamily="18" charset="0"/>
              </a:rPr>
              <a:t>Правом на предоставление компенсации расходов обладают граждане</a:t>
            </a:r>
            <a:r>
              <a:rPr lang="ru-RU" sz="1600" dirty="0" smtClean="0">
                <a:solidFill>
                  <a:schemeClr val="bg1"/>
                </a:solidFill>
                <a:latin typeface="Times New Roman" panose="02020603050405020304" pitchFamily="18" charset="0"/>
                <a:cs typeface="Times New Roman" panose="02020603050405020304" pitchFamily="18" charset="0"/>
              </a:rPr>
              <a:t>, </a:t>
            </a:r>
            <a:r>
              <a:rPr lang="ru-RU" sz="1600" dirty="0">
                <a:solidFill>
                  <a:schemeClr val="bg1"/>
                </a:solidFill>
                <a:latin typeface="Times New Roman" panose="02020603050405020304" pitchFamily="18" charset="0"/>
                <a:cs typeface="Times New Roman" panose="02020603050405020304" pitchFamily="18" charset="0"/>
              </a:rPr>
              <a:t>являющиеся собственниками жилых помещений в многоквартирных домах, расположенных на территории Мурманской области, в которых они проживают по месту жительства или месту </a:t>
            </a:r>
            <a:r>
              <a:rPr lang="ru-RU" sz="1600" dirty="0" smtClean="0">
                <a:solidFill>
                  <a:schemeClr val="bg1"/>
                </a:solidFill>
                <a:latin typeface="Times New Roman" panose="02020603050405020304" pitchFamily="18" charset="0"/>
                <a:cs typeface="Times New Roman" panose="02020603050405020304" pitchFamily="18" charset="0"/>
              </a:rPr>
              <a:t>пребывания.</a:t>
            </a:r>
            <a:endParaRPr lang="ru-RU" sz="1600" dirty="0">
              <a:solidFill>
                <a:schemeClr val="bg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57589" y="5126432"/>
            <a:ext cx="11419115" cy="1077218"/>
          </a:xfrm>
          <a:prstGeom prst="rect">
            <a:avLst/>
          </a:prstGeom>
          <a:solidFill>
            <a:schemeClr val="accent2">
              <a:alpha val="70000"/>
            </a:schemeClr>
          </a:solidFill>
        </p:spPr>
        <p:txBody>
          <a:bodyPr wrap="square">
            <a:spAutoFit/>
          </a:bodyPr>
          <a:lstStyle/>
          <a:p>
            <a:pPr algn="ctr"/>
            <a:r>
              <a:rPr lang="ru-RU" sz="1600" dirty="0">
                <a:solidFill>
                  <a:schemeClr val="bg1"/>
                </a:solidFill>
                <a:latin typeface="Times New Roman" panose="02020603050405020304" pitchFamily="18" charset="0"/>
                <a:cs typeface="Times New Roman" panose="02020603050405020304" pitchFamily="18" charset="0"/>
              </a:rPr>
              <a:t>Подать заявление на предоставление </a:t>
            </a:r>
            <a:r>
              <a:rPr lang="ru-RU" sz="1600" dirty="0" smtClean="0">
                <a:solidFill>
                  <a:schemeClr val="bg1"/>
                </a:solidFill>
                <a:latin typeface="Times New Roman" panose="02020603050405020304" pitchFamily="18" charset="0"/>
                <a:cs typeface="Times New Roman" panose="02020603050405020304" pitchFamily="18" charset="0"/>
              </a:rPr>
              <a:t>компенсации </a:t>
            </a:r>
            <a:r>
              <a:rPr lang="ru-RU" sz="1600" dirty="0">
                <a:solidFill>
                  <a:schemeClr val="bg1"/>
                </a:solidFill>
                <a:latin typeface="Times New Roman" panose="02020603050405020304" pitchFamily="18" charset="0"/>
                <a:cs typeface="Times New Roman" panose="02020603050405020304" pitchFamily="18" charset="0"/>
              </a:rPr>
              <a:t>можно:</a:t>
            </a:r>
          </a:p>
          <a:p>
            <a:pPr marL="285750" indent="-285750">
              <a:buFont typeface="Arial" panose="020B0604020202020204" pitchFamily="34" charset="0"/>
              <a:buChar char="•"/>
            </a:pPr>
            <a:r>
              <a:rPr lang="ru-RU" sz="1600" dirty="0">
                <a:solidFill>
                  <a:schemeClr val="bg1"/>
                </a:solidFill>
                <a:latin typeface="Times New Roman" panose="02020603050405020304" pitchFamily="18" charset="0"/>
                <a:cs typeface="Times New Roman" panose="02020603050405020304" pitchFamily="18" charset="0"/>
              </a:rPr>
              <a:t>в ГОБУ МФЦ МО по адресу: Мурманская область, 184511, г. Мончегорск, ул. Комсомольская, д. 5;</a:t>
            </a:r>
          </a:p>
          <a:p>
            <a:pPr marL="285750" indent="-285750">
              <a:buFont typeface="Arial" panose="020B0604020202020204" pitchFamily="34" charset="0"/>
              <a:buChar char="•"/>
            </a:pPr>
            <a:r>
              <a:rPr lang="ru-RU" sz="1600" dirty="0" smtClean="0">
                <a:solidFill>
                  <a:schemeClr val="bg1"/>
                </a:solidFill>
                <a:latin typeface="Times New Roman" panose="02020603050405020304" pitchFamily="18" charset="0"/>
                <a:cs typeface="Times New Roman" panose="02020603050405020304" pitchFamily="18" charset="0"/>
              </a:rPr>
              <a:t>посредством </a:t>
            </a:r>
            <a:r>
              <a:rPr lang="ru-RU" sz="1600" dirty="0">
                <a:solidFill>
                  <a:schemeClr val="bg1"/>
                </a:solidFill>
                <a:latin typeface="Times New Roman" panose="02020603050405020304" pitchFamily="18" charset="0"/>
                <a:cs typeface="Times New Roman" panose="02020603050405020304" pitchFamily="18" charset="0"/>
              </a:rPr>
              <a:t>почтовой связи на адрес: Мурманская область, 184511, г. Мончегорск, ул. Комсомольская, д.7А, </a:t>
            </a:r>
            <a:endParaRPr lang="en-US" sz="1600" dirty="0" smtClean="0">
              <a:solidFill>
                <a:schemeClr val="bg1"/>
              </a:solidFill>
              <a:latin typeface="Times New Roman" panose="02020603050405020304" pitchFamily="18" charset="0"/>
              <a:cs typeface="Times New Roman" panose="02020603050405020304" pitchFamily="18" charset="0"/>
            </a:endParaRPr>
          </a:p>
          <a:p>
            <a:r>
              <a:rPr lang="ru-RU" sz="1600" dirty="0" smtClean="0">
                <a:solidFill>
                  <a:schemeClr val="bg1"/>
                </a:solidFill>
                <a:latin typeface="Times New Roman" panose="02020603050405020304" pitchFamily="18" charset="0"/>
                <a:cs typeface="Times New Roman" panose="02020603050405020304" pitchFamily="18" charset="0"/>
              </a:rPr>
              <a:t>ГОКУ </a:t>
            </a:r>
            <a:r>
              <a:rPr lang="ru-RU" sz="1600" dirty="0">
                <a:solidFill>
                  <a:schemeClr val="bg1"/>
                </a:solidFill>
                <a:latin typeface="Times New Roman" panose="02020603050405020304" pitchFamily="18" charset="0"/>
                <a:cs typeface="Times New Roman" panose="02020603050405020304" pitchFamily="18" charset="0"/>
              </a:rPr>
              <a:t>«</a:t>
            </a:r>
            <a:r>
              <a:rPr lang="ru-RU" sz="1600" dirty="0" err="1">
                <a:solidFill>
                  <a:schemeClr val="bg1"/>
                </a:solidFill>
                <a:latin typeface="Times New Roman" panose="02020603050405020304" pitchFamily="18" charset="0"/>
                <a:cs typeface="Times New Roman" panose="02020603050405020304" pitchFamily="18" charset="0"/>
              </a:rPr>
              <a:t>Мончегорский</a:t>
            </a:r>
            <a:r>
              <a:rPr lang="ru-RU" sz="1600" dirty="0">
                <a:solidFill>
                  <a:schemeClr val="bg1"/>
                </a:solidFill>
                <a:latin typeface="Times New Roman" panose="02020603050405020304" pitchFamily="18" charset="0"/>
                <a:cs typeface="Times New Roman" panose="02020603050405020304" pitchFamily="18" charset="0"/>
              </a:rPr>
              <a:t> межрайонный ЦСПН».</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9378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5000">
        <p15:prstTrans prst="pageCurlDouble"/>
      </p:transition>
    </mc:Choice>
    <mc:Fallback xmlns="">
      <p:transition spd="slow" advClick="0" advTm="15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8620" y="237994"/>
            <a:ext cx="11223320" cy="923330"/>
          </a:xfrm>
          <a:prstGeom prst="rect">
            <a:avLst/>
          </a:prstGeom>
          <a:solidFill>
            <a:schemeClr val="accent2">
              <a:alpha val="70000"/>
            </a:schemeClr>
          </a:solidFill>
        </p:spPr>
        <p:txBody>
          <a:bodyPr wrap="square" rtlCol="0">
            <a:spAutoFit/>
          </a:bodyPr>
          <a:lstStyle/>
          <a:p>
            <a:pPr algn="ctr">
              <a:lnSpc>
                <a:spcPct val="150000"/>
              </a:lnSpc>
            </a:pPr>
            <a:r>
              <a:rPr lang="ru-RU" b="1" dirty="0" smtClean="0">
                <a:solidFill>
                  <a:schemeClr val="bg1"/>
                </a:solidFill>
                <a:latin typeface="Times New Roman" panose="02020603050405020304" pitchFamily="18" charset="0"/>
                <a:cs typeface="Times New Roman" panose="02020603050405020304" pitchFamily="18" charset="0"/>
              </a:rPr>
              <a:t>Предоставление гражданам субсидий </a:t>
            </a:r>
          </a:p>
          <a:p>
            <a:pPr algn="ctr">
              <a:lnSpc>
                <a:spcPct val="150000"/>
              </a:lnSpc>
            </a:pPr>
            <a:r>
              <a:rPr lang="ru-RU" b="1" dirty="0" smtClean="0">
                <a:solidFill>
                  <a:schemeClr val="bg1"/>
                </a:solidFill>
                <a:latin typeface="Times New Roman" panose="02020603050405020304" pitchFamily="18" charset="0"/>
                <a:cs typeface="Times New Roman" panose="02020603050405020304" pitchFamily="18" charset="0"/>
              </a:rPr>
              <a:t>на оплату жилого помещения и коммунальных услуг </a:t>
            </a:r>
            <a:endParaRPr lang="ru-RU" b="1"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38620" y="2629484"/>
            <a:ext cx="11223320" cy="784830"/>
          </a:xfrm>
          <a:prstGeom prst="rect">
            <a:avLst/>
          </a:prstGeom>
          <a:solidFill>
            <a:schemeClr val="accent2">
              <a:alpha val="70000"/>
            </a:schemeClr>
          </a:solidFill>
        </p:spPr>
        <p:txBody>
          <a:bodyPr wrap="square">
            <a:spAutoFit/>
          </a:bodyPr>
          <a:lstStyle/>
          <a:p>
            <a:pPr indent="450850">
              <a:lnSpc>
                <a:spcPct val="150000"/>
              </a:lnSpc>
            </a:pPr>
            <a:r>
              <a:rPr lang="ru-RU" sz="1600" dirty="0" smtClean="0">
                <a:solidFill>
                  <a:srgbClr val="000000"/>
                </a:solidFill>
                <a:latin typeface="Times New Roman" panose="02020603050405020304" pitchFamily="18" charset="0"/>
                <a:cs typeface="Times New Roman" panose="02020603050405020304" pitchFamily="18" charset="0"/>
              </a:rPr>
              <a:t> </a:t>
            </a:r>
            <a:r>
              <a:rPr lang="ru-RU" sz="1400" dirty="0">
                <a:solidFill>
                  <a:schemeClr val="bg1"/>
                </a:solidFill>
                <a:latin typeface="Times New Roman" panose="02020603050405020304" pitchFamily="18" charset="0"/>
                <a:ea typeface="Segoe UI Historic" panose="020B0502040204020203" pitchFamily="34" charset="0"/>
                <a:cs typeface="Times New Roman" panose="02020603050405020304" pitchFamily="18" charset="0"/>
              </a:rPr>
              <a:t>Заявителями для предоставления государственной услуги (далее – заявители) являются граждане Российской Федерации и иностранные граждане, если это предусмотрено международными договорами Российской </a:t>
            </a:r>
            <a:r>
              <a:rPr lang="ru-RU" sz="1400" dirty="0" smtClean="0">
                <a:solidFill>
                  <a:schemeClr val="bg1"/>
                </a:solidFill>
                <a:latin typeface="Times New Roman" panose="02020603050405020304" pitchFamily="18" charset="0"/>
                <a:ea typeface="Segoe UI Historic" panose="020B0502040204020203" pitchFamily="34" charset="0"/>
                <a:cs typeface="Times New Roman" panose="02020603050405020304" pitchFamily="18" charset="0"/>
              </a:rPr>
              <a:t>Федерации. </a:t>
            </a:r>
            <a:endParaRPr lang="ru-RU" sz="1400" dirty="0">
              <a:solidFill>
                <a:schemeClr val="bg1"/>
              </a:solidFill>
              <a:latin typeface="Times New Roman" panose="02020603050405020304" pitchFamily="18" charset="0"/>
              <a:ea typeface="Segoe UI Historic" panose="020B0502040204020203" pitchFamily="34" charset="0"/>
              <a:cs typeface="Times New Roman" panose="02020603050405020304" pitchFamily="18" charset="0"/>
            </a:endParaRPr>
          </a:p>
        </p:txBody>
      </p:sp>
      <p:sp>
        <p:nvSpPr>
          <p:cNvPr id="6" name="Прямоугольник 5"/>
          <p:cNvSpPr/>
          <p:nvPr/>
        </p:nvSpPr>
        <p:spPr>
          <a:xfrm>
            <a:off x="538620" y="1659987"/>
            <a:ext cx="11223320" cy="738664"/>
          </a:xfrm>
          <a:prstGeom prst="rect">
            <a:avLst/>
          </a:prstGeom>
          <a:solidFill>
            <a:schemeClr val="accent2">
              <a:alpha val="70000"/>
            </a:schemeClr>
          </a:solidFill>
        </p:spPr>
        <p:txBody>
          <a:bodyPr wrap="square">
            <a:spAutoFit/>
          </a:bodyPr>
          <a:lstStyle/>
          <a:p>
            <a:pPr indent="363538" algn="just">
              <a:lnSpc>
                <a:spcPct val="150000"/>
              </a:lnSpc>
            </a:pPr>
            <a:r>
              <a:rPr lang="ru-RU" sz="1400" dirty="0">
                <a:solidFill>
                  <a:schemeClr val="bg1"/>
                </a:solidFill>
                <a:latin typeface="Times New Roman" panose="02020603050405020304" pitchFamily="18" charset="0"/>
                <a:cs typeface="Times New Roman" panose="02020603050405020304" pitchFamily="18" charset="0"/>
              </a:rPr>
              <a:t>Предоставление государственной услуги осуществляется в соответствии с постановлением Правительства Российской Федерации от 14.12.2005 № 761 «О предоставлении субсидий на оплату жилого помещения и коммунальных услуг</a:t>
            </a:r>
            <a:r>
              <a:rPr lang="ru-RU" sz="1400" dirty="0" smtClean="0">
                <a:solidFill>
                  <a:schemeClr val="bg1"/>
                </a:solidFill>
                <a:latin typeface="Times New Roman" panose="02020603050405020304" pitchFamily="18" charset="0"/>
                <a:cs typeface="Times New Roman" panose="02020603050405020304" pitchFamily="18" charset="0"/>
              </a:rPr>
              <a:t>».</a:t>
            </a:r>
            <a:endParaRPr lang="ru-RU" sz="1400" dirty="0">
              <a:solidFill>
                <a:schemeClr val="bg1"/>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538620" y="3699331"/>
            <a:ext cx="11223320" cy="1384995"/>
          </a:xfrm>
          <a:prstGeom prst="rect">
            <a:avLst/>
          </a:prstGeom>
          <a:solidFill>
            <a:schemeClr val="accent2">
              <a:alpha val="70000"/>
            </a:schemeClr>
          </a:solidFill>
        </p:spPr>
        <p:txBody>
          <a:bodyPr wrap="square">
            <a:spAutoFit/>
          </a:bodyPr>
          <a:lstStyle/>
          <a:p>
            <a:pPr indent="538163" algn="just">
              <a:lnSpc>
                <a:spcPct val="150000"/>
              </a:lnSpc>
            </a:pPr>
            <a:r>
              <a:rPr lang="ru-RU"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Размер субсидии исчисляется помесячно и зависит от размера расходов на оплату жилого помещения и коммунальных услуг, рассчитанных исходя из региональных стандартов стоимости жилищно-коммунальных услуг, региональных стандартов нормативной площади жилого помещения, используемой для расчета субсидий, и из регионального стандарта максимально допустимой доли расходов граждан на оплату жилого помещения и коммунальных услуг в совокупном доходе </a:t>
            </a:r>
            <a:r>
              <a:rPr lang="ru-RU" sz="1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семьи.</a:t>
            </a:r>
            <a:endParaRPr lang="ru-RU" sz="1400" dirty="0">
              <a:solidFill>
                <a:schemeClr val="bg1"/>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38620" y="5383333"/>
            <a:ext cx="11223320" cy="1061829"/>
          </a:xfrm>
          <a:prstGeom prst="rect">
            <a:avLst/>
          </a:prstGeom>
          <a:solidFill>
            <a:schemeClr val="accent2">
              <a:alpha val="70000"/>
            </a:schemeClr>
          </a:solidFill>
        </p:spPr>
        <p:txBody>
          <a:bodyPr wrap="square">
            <a:spAutoFit/>
          </a:bodyPr>
          <a:lstStyle/>
          <a:p>
            <a:pPr indent="538163" algn="ctr">
              <a:lnSpc>
                <a:spcPct val="150000"/>
              </a:lnSpc>
            </a:pPr>
            <a:r>
              <a:rPr lang="ru-RU" sz="1400" b="1" dirty="0" smtClean="0">
                <a:latin typeface="Times New Roman" panose="02020603050405020304" pitchFamily="18" charset="0"/>
                <a:cs typeface="Times New Roman" panose="02020603050405020304" pitchFamily="18" charset="0"/>
              </a:rPr>
              <a:t>Субсиди</a:t>
            </a:r>
            <a:r>
              <a:rPr lang="ru-RU" sz="1400" b="1" dirty="0">
                <a:latin typeface="Times New Roman" panose="02020603050405020304" pitchFamily="18" charset="0"/>
                <a:cs typeface="Times New Roman" panose="02020603050405020304" pitchFamily="18" charset="0"/>
              </a:rPr>
              <a:t>и</a:t>
            </a:r>
            <a:r>
              <a:rPr lang="ru-RU" sz="1400" b="1" dirty="0" smtClean="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не </a:t>
            </a:r>
            <a:r>
              <a:rPr lang="ru-RU" sz="1400" b="1" dirty="0" smtClean="0">
                <a:latin typeface="Times New Roman" panose="02020603050405020304" pitchFamily="18" charset="0"/>
                <a:cs typeface="Times New Roman" panose="02020603050405020304" pitchFamily="18" charset="0"/>
              </a:rPr>
              <a:t>предоставляются </a:t>
            </a:r>
            <a:r>
              <a:rPr lang="ru-RU" sz="1400" b="1" dirty="0">
                <a:latin typeface="Times New Roman" panose="02020603050405020304" pitchFamily="18" charset="0"/>
                <a:cs typeface="Times New Roman" panose="02020603050405020304" pitchFamily="18" charset="0"/>
              </a:rPr>
              <a:t>гражданам при наличии у них </a:t>
            </a:r>
            <a:r>
              <a:rPr lang="ru-RU" sz="1400" b="1" dirty="0" smtClean="0">
                <a:latin typeface="Times New Roman" panose="02020603050405020304" pitchFamily="18" charset="0"/>
                <a:cs typeface="Times New Roman" panose="02020603050405020304" pitchFamily="18" charset="0"/>
              </a:rPr>
              <a:t>подтвержденной, </a:t>
            </a:r>
            <a:r>
              <a:rPr lang="ru-RU" sz="1400" b="1" dirty="0">
                <a:latin typeface="Times New Roman" panose="02020603050405020304" pitchFamily="18" charset="0"/>
                <a:cs typeface="Times New Roman" panose="02020603050405020304" pitchFamily="18" charset="0"/>
              </a:rPr>
              <a:t>вступившим в законную силу судебным </a:t>
            </a:r>
            <a:r>
              <a:rPr lang="ru-RU" sz="1400" b="1" dirty="0" smtClean="0">
                <a:latin typeface="Times New Roman" panose="02020603050405020304" pitchFamily="18" charset="0"/>
                <a:cs typeface="Times New Roman" panose="02020603050405020304" pitchFamily="18" charset="0"/>
              </a:rPr>
              <a:t>актом, </a:t>
            </a:r>
            <a:r>
              <a:rPr lang="ru-RU" sz="1400" b="1" dirty="0">
                <a:latin typeface="Times New Roman" panose="02020603050405020304" pitchFamily="18" charset="0"/>
                <a:cs typeface="Times New Roman" panose="02020603050405020304" pitchFamily="18" charset="0"/>
              </a:rPr>
              <a:t>непогашенной задолженности по оплате жилого помещения и коммунальных услуг, </a:t>
            </a:r>
            <a:endParaRPr lang="ru-RU" sz="1400" b="1" dirty="0" smtClean="0">
              <a:latin typeface="Times New Roman" panose="02020603050405020304" pitchFamily="18" charset="0"/>
              <a:cs typeface="Times New Roman" panose="02020603050405020304" pitchFamily="18" charset="0"/>
            </a:endParaRPr>
          </a:p>
          <a:p>
            <a:pPr indent="538163" algn="ctr">
              <a:lnSpc>
                <a:spcPct val="150000"/>
              </a:lnSpc>
            </a:pPr>
            <a:r>
              <a:rPr lang="ru-RU" sz="1400" b="1" dirty="0" smtClean="0">
                <a:latin typeface="Times New Roman" panose="02020603050405020304" pitchFamily="18" charset="0"/>
                <a:cs typeface="Times New Roman" panose="02020603050405020304" pitchFamily="18" charset="0"/>
              </a:rPr>
              <a:t>которая </a:t>
            </a:r>
            <a:r>
              <a:rPr lang="ru-RU" sz="1400" b="1" dirty="0">
                <a:latin typeface="Times New Roman" panose="02020603050405020304" pitchFamily="18" charset="0"/>
                <a:cs typeface="Times New Roman" panose="02020603050405020304" pitchFamily="18" charset="0"/>
              </a:rPr>
              <a:t>образовалась за период не более чем три последних года.</a:t>
            </a:r>
          </a:p>
        </p:txBody>
      </p:sp>
    </p:spTree>
    <p:extLst>
      <p:ext uri="{BB962C8B-B14F-4D97-AF65-F5344CB8AC3E}">
        <p14:creationId xmlns:p14="http://schemas.microsoft.com/office/powerpoint/2010/main" val="1438452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5000">
        <p15:prstTrans prst="pageCurlDouble"/>
      </p:transition>
    </mc:Choice>
    <mc:Fallback xmlns="">
      <p:transition spd="slow" advClick="0" advTm="15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3047" y="1310093"/>
            <a:ext cx="11686783" cy="3430747"/>
          </a:xfrm>
          <a:prstGeom prst="rect">
            <a:avLst/>
          </a:prstGeom>
          <a:solidFill>
            <a:schemeClr val="accent2">
              <a:alpha val="70000"/>
            </a:schemeClr>
          </a:solidFill>
        </p:spPr>
        <p:txBody>
          <a:bodyPr wrap="square">
            <a:spAutoFit/>
          </a:bodyPr>
          <a:lstStyle/>
          <a:p>
            <a:pPr algn="ctr">
              <a:lnSpc>
                <a:spcPct val="120000"/>
              </a:lnSpc>
            </a:pPr>
            <a:r>
              <a:rPr lang="ru-RU" sz="1400" dirty="0">
                <a:solidFill>
                  <a:schemeClr val="bg1"/>
                </a:solidFill>
                <a:latin typeface="Times New Roman" panose="02020603050405020304" pitchFamily="18" charset="0"/>
                <a:cs typeface="Times New Roman" panose="02020603050405020304" pitchFamily="18" charset="0"/>
              </a:rPr>
              <a:t>Документы, необходимые для предоставления субсидии: </a:t>
            </a:r>
          </a:p>
          <a:p>
            <a:pPr marL="285750" indent="-285750" algn="just">
              <a:lnSpc>
                <a:spcPct val="120000"/>
              </a:lnSpc>
              <a:buFont typeface="Arial" panose="020B0604020202020204" pitchFamily="34" charset="0"/>
              <a:buChar char="•"/>
            </a:pPr>
            <a:r>
              <a:rPr lang="ru-RU" sz="1400" dirty="0" smtClean="0">
                <a:solidFill>
                  <a:schemeClr val="bg1"/>
                </a:solidFill>
                <a:latin typeface="Times New Roman" panose="02020603050405020304" pitchFamily="18" charset="0"/>
                <a:cs typeface="Times New Roman" panose="02020603050405020304" pitchFamily="18" charset="0"/>
              </a:rPr>
              <a:t>заявление </a:t>
            </a:r>
            <a:r>
              <a:rPr lang="ru-RU" sz="1400" dirty="0">
                <a:solidFill>
                  <a:schemeClr val="bg1"/>
                </a:solidFill>
                <a:latin typeface="Times New Roman" panose="02020603050405020304" pitchFamily="18" charset="0"/>
                <a:cs typeface="Times New Roman" panose="02020603050405020304" pitchFamily="18" charset="0"/>
              </a:rPr>
              <a:t>о предоставлении субсидии с указанием в нем сведений о всех членах семьи и степени родства, об их принадлежности к гражданству, </a:t>
            </a:r>
            <a:endParaRPr lang="ru-RU" sz="1400" dirty="0" smtClean="0">
              <a:solidFill>
                <a:schemeClr val="bg1"/>
              </a:solidFill>
              <a:latin typeface="Times New Roman" panose="02020603050405020304" pitchFamily="18" charset="0"/>
              <a:cs typeface="Times New Roman" panose="02020603050405020304" pitchFamily="18" charset="0"/>
            </a:endParaRPr>
          </a:p>
          <a:p>
            <a:pPr algn="just">
              <a:lnSpc>
                <a:spcPct val="120000"/>
              </a:lnSpc>
            </a:pPr>
            <a:r>
              <a:rPr lang="ru-RU" sz="1400" dirty="0" smtClean="0">
                <a:solidFill>
                  <a:schemeClr val="bg1"/>
                </a:solidFill>
                <a:latin typeface="Times New Roman" panose="02020603050405020304" pitchFamily="18" charset="0"/>
                <a:cs typeface="Times New Roman" panose="02020603050405020304" pitchFamily="18" charset="0"/>
              </a:rPr>
              <a:t>о доходах </a:t>
            </a:r>
            <a:r>
              <a:rPr lang="ru-RU" sz="1400" dirty="0">
                <a:solidFill>
                  <a:schemeClr val="bg1"/>
                </a:solidFill>
                <a:latin typeface="Times New Roman" panose="02020603050405020304" pitchFamily="18" charset="0"/>
                <a:cs typeface="Times New Roman" panose="02020603050405020304" pitchFamily="18" charset="0"/>
              </a:rPr>
              <a:t>заявителя и его членов семьи, учитываемых при решении вопроса о предоставлении субсидии; </a:t>
            </a:r>
          </a:p>
          <a:p>
            <a:pPr marL="285750" indent="-285750" algn="just">
              <a:lnSpc>
                <a:spcPct val="120000"/>
              </a:lnSpc>
              <a:buFont typeface="Arial" panose="020B0604020202020204" pitchFamily="34" charset="0"/>
              <a:buChar char="•"/>
            </a:pPr>
            <a:r>
              <a:rPr lang="ru-RU" sz="1400" dirty="0" smtClean="0">
                <a:solidFill>
                  <a:schemeClr val="bg1"/>
                </a:solidFill>
                <a:latin typeface="Times New Roman" panose="02020603050405020304" pitchFamily="18" charset="0"/>
                <a:cs typeface="Times New Roman" panose="02020603050405020304" pitchFamily="18" charset="0"/>
              </a:rPr>
              <a:t>сведения </a:t>
            </a:r>
            <a:r>
              <a:rPr lang="ru-RU" sz="1400" dirty="0">
                <a:solidFill>
                  <a:schemeClr val="bg1"/>
                </a:solidFill>
                <a:latin typeface="Times New Roman" panose="02020603050405020304" pitchFamily="18" charset="0"/>
                <a:cs typeface="Times New Roman" panose="02020603050405020304" pitchFamily="18" charset="0"/>
              </a:rPr>
              <a:t>о документах, подтверждающих правовые основания владения и пользования заявителем жилым помещением, в котором </a:t>
            </a:r>
            <a:endParaRPr lang="ru-RU" sz="1400" dirty="0" smtClean="0">
              <a:solidFill>
                <a:schemeClr val="bg1"/>
              </a:solidFill>
              <a:latin typeface="Times New Roman" panose="02020603050405020304" pitchFamily="18" charset="0"/>
              <a:cs typeface="Times New Roman" panose="02020603050405020304" pitchFamily="18" charset="0"/>
            </a:endParaRPr>
          </a:p>
          <a:p>
            <a:pPr algn="just">
              <a:lnSpc>
                <a:spcPct val="120000"/>
              </a:lnSpc>
            </a:pPr>
            <a:r>
              <a:rPr lang="ru-RU" sz="1400" dirty="0" smtClean="0">
                <a:solidFill>
                  <a:schemeClr val="bg1"/>
                </a:solidFill>
                <a:latin typeface="Times New Roman" panose="02020603050405020304" pitchFamily="18" charset="0"/>
                <a:cs typeface="Times New Roman" panose="02020603050405020304" pitchFamily="18" charset="0"/>
              </a:rPr>
              <a:t>он </a:t>
            </a:r>
            <a:r>
              <a:rPr lang="ru-RU" sz="1400" dirty="0">
                <a:solidFill>
                  <a:schemeClr val="bg1"/>
                </a:solidFill>
                <a:latin typeface="Times New Roman" panose="02020603050405020304" pitchFamily="18" charset="0"/>
                <a:cs typeface="Times New Roman" panose="02020603050405020304" pitchFamily="18" charset="0"/>
              </a:rPr>
              <a:t>зарегистрирован по месту постоянного жительства; </a:t>
            </a:r>
          </a:p>
          <a:p>
            <a:pPr marL="285750" indent="-285750" algn="just">
              <a:lnSpc>
                <a:spcPct val="120000"/>
              </a:lnSpc>
              <a:buFont typeface="Arial" panose="020B0604020202020204" pitchFamily="34" charset="0"/>
              <a:buChar char="•"/>
            </a:pPr>
            <a:r>
              <a:rPr lang="ru-RU" sz="1400" dirty="0" smtClean="0">
                <a:solidFill>
                  <a:schemeClr val="bg1"/>
                </a:solidFill>
                <a:latin typeface="Times New Roman" panose="02020603050405020304" pitchFamily="18" charset="0"/>
                <a:cs typeface="Times New Roman" panose="02020603050405020304" pitchFamily="18" charset="0"/>
              </a:rPr>
              <a:t>копию </a:t>
            </a:r>
            <a:r>
              <a:rPr lang="ru-RU" sz="1400" dirty="0">
                <a:solidFill>
                  <a:schemeClr val="bg1"/>
                </a:solidFill>
                <a:latin typeface="Times New Roman" panose="02020603050405020304" pitchFamily="18" charset="0"/>
                <a:cs typeface="Times New Roman" panose="02020603050405020304" pitchFamily="18" charset="0"/>
              </a:rPr>
              <a:t>договора найма (поднайма) в частном жилищном фонде;</a:t>
            </a:r>
          </a:p>
          <a:p>
            <a:pPr marL="285750" indent="-285750" algn="just">
              <a:lnSpc>
                <a:spcPct val="120000"/>
              </a:lnSpc>
              <a:buFont typeface="Arial" panose="020B0604020202020204" pitchFamily="34" charset="0"/>
              <a:buChar char="•"/>
            </a:pPr>
            <a:r>
              <a:rPr lang="ru-RU" sz="1400" dirty="0" smtClean="0">
                <a:solidFill>
                  <a:schemeClr val="bg1"/>
                </a:solidFill>
                <a:latin typeface="Times New Roman" panose="02020603050405020304" pitchFamily="18" charset="0"/>
                <a:cs typeface="Times New Roman" panose="02020603050405020304" pitchFamily="18" charset="0"/>
              </a:rPr>
              <a:t>документы </a:t>
            </a:r>
            <a:r>
              <a:rPr lang="ru-RU" sz="1400" dirty="0">
                <a:solidFill>
                  <a:schemeClr val="bg1"/>
                </a:solidFill>
                <a:latin typeface="Times New Roman" panose="02020603050405020304" pitchFamily="18" charset="0"/>
                <a:cs typeface="Times New Roman" panose="02020603050405020304" pitchFamily="18" charset="0"/>
              </a:rPr>
              <a:t>или их копии, содержащие сведения о платежах за жилое помещение и коммунальные услуги, начисленных за последний </a:t>
            </a:r>
            <a:r>
              <a:rPr lang="ru-RU" sz="1400" dirty="0" smtClean="0">
                <a:solidFill>
                  <a:schemeClr val="bg1"/>
                </a:solidFill>
                <a:latin typeface="Times New Roman" panose="02020603050405020304" pitchFamily="18" charset="0"/>
                <a:cs typeface="Times New Roman" panose="02020603050405020304" pitchFamily="18" charset="0"/>
              </a:rPr>
              <a:t>перед</a:t>
            </a:r>
          </a:p>
          <a:p>
            <a:pPr algn="just">
              <a:lnSpc>
                <a:spcPct val="120000"/>
              </a:lnSpc>
            </a:pPr>
            <a:r>
              <a:rPr lang="ru-RU" sz="1400" dirty="0" smtClean="0">
                <a:solidFill>
                  <a:schemeClr val="bg1"/>
                </a:solidFill>
                <a:latin typeface="Times New Roman" panose="02020603050405020304" pitchFamily="18" charset="0"/>
                <a:cs typeface="Times New Roman" panose="02020603050405020304" pitchFamily="18" charset="0"/>
              </a:rPr>
              <a:t>подачей </a:t>
            </a:r>
            <a:r>
              <a:rPr lang="ru-RU" sz="1400" dirty="0">
                <a:solidFill>
                  <a:schemeClr val="bg1"/>
                </a:solidFill>
                <a:latin typeface="Times New Roman" panose="02020603050405020304" pitchFamily="18" charset="0"/>
                <a:cs typeface="Times New Roman" panose="02020603050405020304" pitchFamily="18" charset="0"/>
              </a:rPr>
              <a:t>заявления о предоставлении субсидии месяц;</a:t>
            </a:r>
          </a:p>
          <a:p>
            <a:pPr marL="285750" indent="-285750" algn="just">
              <a:lnSpc>
                <a:spcPct val="120000"/>
              </a:lnSpc>
              <a:buFont typeface="Arial" panose="020B0604020202020204" pitchFamily="34" charset="0"/>
              <a:buChar char="•"/>
            </a:pPr>
            <a:r>
              <a:rPr lang="ru-RU" sz="1400" dirty="0" smtClean="0">
                <a:solidFill>
                  <a:schemeClr val="bg1"/>
                </a:solidFill>
                <a:latin typeface="Times New Roman" panose="02020603050405020304" pitchFamily="18" charset="0"/>
                <a:cs typeface="Times New Roman" panose="02020603050405020304" pitchFamily="18" charset="0"/>
              </a:rPr>
              <a:t>сведения</a:t>
            </a:r>
            <a:r>
              <a:rPr lang="ru-RU" sz="1400" dirty="0">
                <a:solidFill>
                  <a:schemeClr val="bg1"/>
                </a:solidFill>
                <a:latin typeface="Times New Roman" panose="02020603050405020304" pitchFamily="18" charset="0"/>
                <a:cs typeface="Times New Roman" panose="02020603050405020304" pitchFamily="18" charset="0"/>
              </a:rPr>
              <a:t>, подтверждающие право заявителя и (или) членов его семьи на льготы, меры социальной поддержки и компенсации по оплате </a:t>
            </a:r>
            <a:r>
              <a:rPr lang="ru-RU" sz="1400" dirty="0" smtClean="0">
                <a:solidFill>
                  <a:schemeClr val="bg1"/>
                </a:solidFill>
                <a:latin typeface="Times New Roman" panose="02020603050405020304" pitchFamily="18" charset="0"/>
                <a:cs typeface="Times New Roman" panose="02020603050405020304" pitchFamily="18" charset="0"/>
              </a:rPr>
              <a:t>жилого</a:t>
            </a:r>
          </a:p>
          <a:p>
            <a:pPr algn="just">
              <a:lnSpc>
                <a:spcPct val="120000"/>
              </a:lnSpc>
            </a:pPr>
            <a:r>
              <a:rPr lang="ru-RU" sz="1400" dirty="0" smtClean="0">
                <a:solidFill>
                  <a:schemeClr val="bg1"/>
                </a:solidFill>
                <a:latin typeface="Times New Roman" panose="02020603050405020304" pitchFamily="18" charset="0"/>
                <a:cs typeface="Times New Roman" panose="02020603050405020304" pitchFamily="18" charset="0"/>
              </a:rPr>
              <a:t>помещения </a:t>
            </a:r>
            <a:r>
              <a:rPr lang="ru-RU" sz="1400" dirty="0">
                <a:solidFill>
                  <a:schemeClr val="bg1"/>
                </a:solidFill>
                <a:latin typeface="Times New Roman" panose="02020603050405020304" pitchFamily="18" charset="0"/>
                <a:cs typeface="Times New Roman" panose="02020603050405020304" pitchFamily="18" charset="0"/>
              </a:rPr>
              <a:t>и коммунальных услуг - в случае невозможности их получения в рамках системы межведомственного электронного взаимодействия; </a:t>
            </a:r>
          </a:p>
          <a:p>
            <a:pPr marL="285750" indent="-285750" algn="just">
              <a:lnSpc>
                <a:spcPct val="120000"/>
              </a:lnSpc>
              <a:buFont typeface="Arial" panose="020B0604020202020204" pitchFamily="34" charset="0"/>
              <a:buChar char="•"/>
            </a:pPr>
            <a:r>
              <a:rPr lang="ru-RU" sz="1400" dirty="0" smtClean="0">
                <a:solidFill>
                  <a:schemeClr val="bg1"/>
                </a:solidFill>
                <a:latin typeface="Times New Roman" panose="02020603050405020304" pitchFamily="18" charset="0"/>
                <a:cs typeface="Times New Roman" panose="02020603050405020304" pitchFamily="18" charset="0"/>
              </a:rPr>
              <a:t>копии </a:t>
            </a:r>
            <a:r>
              <a:rPr lang="ru-RU" sz="1400" dirty="0">
                <a:solidFill>
                  <a:schemeClr val="bg1"/>
                </a:solidFill>
                <a:latin typeface="Times New Roman" panose="02020603050405020304" pitchFamily="18" charset="0"/>
                <a:cs typeface="Times New Roman" panose="02020603050405020304" pitchFamily="18" charset="0"/>
              </a:rPr>
              <a:t>документов, удостоверяющих принадлежность заявителя - иностранного гражданина и членов его семьи к гражданству государства, </a:t>
            </a:r>
            <a:endParaRPr lang="ru-RU" sz="1400" dirty="0" smtClean="0">
              <a:solidFill>
                <a:schemeClr val="bg1"/>
              </a:solidFill>
              <a:latin typeface="Times New Roman" panose="02020603050405020304" pitchFamily="18" charset="0"/>
              <a:cs typeface="Times New Roman" panose="02020603050405020304" pitchFamily="18" charset="0"/>
            </a:endParaRPr>
          </a:p>
          <a:p>
            <a:pPr algn="just">
              <a:lnSpc>
                <a:spcPct val="120000"/>
              </a:lnSpc>
            </a:pPr>
            <a:r>
              <a:rPr lang="ru-RU" sz="1400" dirty="0" smtClean="0">
                <a:solidFill>
                  <a:schemeClr val="bg1"/>
                </a:solidFill>
                <a:latin typeface="Times New Roman" panose="02020603050405020304" pitchFamily="18" charset="0"/>
                <a:cs typeface="Times New Roman" panose="02020603050405020304" pitchFamily="18" charset="0"/>
              </a:rPr>
              <a:t>с </a:t>
            </a:r>
            <a:r>
              <a:rPr lang="ru-RU" sz="1400" dirty="0">
                <a:solidFill>
                  <a:schemeClr val="bg1"/>
                </a:solidFill>
                <a:latin typeface="Times New Roman" panose="02020603050405020304" pitchFamily="18" charset="0"/>
                <a:cs typeface="Times New Roman" panose="02020603050405020304" pitchFamily="18" charset="0"/>
              </a:rPr>
              <a:t>которым Российской Федерацией заключен международный договор, в соответствии с которым предусмотрено предоставление субсидий </a:t>
            </a:r>
            <a:endParaRPr lang="ru-RU" sz="1400" dirty="0" smtClean="0">
              <a:solidFill>
                <a:schemeClr val="bg1"/>
              </a:solidFill>
              <a:latin typeface="Times New Roman" panose="02020603050405020304" pitchFamily="18" charset="0"/>
              <a:cs typeface="Times New Roman" panose="02020603050405020304" pitchFamily="18" charset="0"/>
            </a:endParaRPr>
          </a:p>
          <a:p>
            <a:pPr algn="just">
              <a:lnSpc>
                <a:spcPct val="120000"/>
              </a:lnSpc>
            </a:pPr>
            <a:r>
              <a:rPr lang="ru-RU" sz="1400" dirty="0" smtClean="0">
                <a:solidFill>
                  <a:schemeClr val="bg1"/>
                </a:solidFill>
                <a:latin typeface="Times New Roman" panose="02020603050405020304" pitchFamily="18" charset="0"/>
                <a:cs typeface="Times New Roman" panose="02020603050405020304" pitchFamily="18" charset="0"/>
              </a:rPr>
              <a:t>(с </a:t>
            </a:r>
            <a:r>
              <a:rPr lang="ru-RU" sz="1400" dirty="0">
                <a:solidFill>
                  <a:schemeClr val="bg1"/>
                </a:solidFill>
                <a:latin typeface="Times New Roman" panose="02020603050405020304" pitchFamily="18" charset="0"/>
                <a:cs typeface="Times New Roman" panose="02020603050405020304" pitchFamily="18" charset="0"/>
              </a:rPr>
              <a:t>предъявлением оригинала, если копия нотариально не заверена). </a:t>
            </a:r>
          </a:p>
        </p:txBody>
      </p:sp>
      <p:sp>
        <p:nvSpPr>
          <p:cNvPr id="5" name="Прямоугольник 4"/>
          <p:cNvSpPr/>
          <p:nvPr/>
        </p:nvSpPr>
        <p:spPr>
          <a:xfrm>
            <a:off x="263046" y="428113"/>
            <a:ext cx="11686782" cy="646331"/>
          </a:xfrm>
          <a:prstGeom prst="rect">
            <a:avLst/>
          </a:prstGeom>
          <a:solidFill>
            <a:schemeClr val="accent2">
              <a:alpha val="70000"/>
            </a:schemeClr>
          </a:solidFill>
        </p:spPr>
        <p:txBody>
          <a:bodyPr wrap="square">
            <a:spAutoFit/>
          </a:bodyPr>
          <a:lstStyle/>
          <a:p>
            <a:pPr algn="ctr"/>
            <a:r>
              <a:rPr lang="ru-RU" b="1" dirty="0">
                <a:solidFill>
                  <a:schemeClr val="bg1"/>
                </a:solidFill>
                <a:latin typeface="Times New Roman" panose="02020603050405020304" pitchFamily="18" charset="0"/>
                <a:cs typeface="Times New Roman" panose="02020603050405020304" pitchFamily="18" charset="0"/>
              </a:rPr>
              <a:t>Предоставление гражданам субсидий </a:t>
            </a:r>
          </a:p>
          <a:p>
            <a:pPr algn="ctr"/>
            <a:r>
              <a:rPr lang="ru-RU" b="1" dirty="0">
                <a:solidFill>
                  <a:schemeClr val="bg1"/>
                </a:solidFill>
                <a:latin typeface="Times New Roman" panose="02020603050405020304" pitchFamily="18" charset="0"/>
                <a:cs typeface="Times New Roman" panose="02020603050405020304" pitchFamily="18" charset="0"/>
              </a:rPr>
              <a:t>на оплату жилого помещения и коммунальных услуг </a:t>
            </a:r>
          </a:p>
        </p:txBody>
      </p:sp>
      <p:sp>
        <p:nvSpPr>
          <p:cNvPr id="6" name="Прямоугольник 5"/>
          <p:cNvSpPr/>
          <p:nvPr/>
        </p:nvSpPr>
        <p:spPr>
          <a:xfrm>
            <a:off x="263046" y="5033768"/>
            <a:ext cx="11686782" cy="1355371"/>
          </a:xfrm>
          <a:prstGeom prst="rect">
            <a:avLst/>
          </a:prstGeom>
          <a:solidFill>
            <a:schemeClr val="accent2">
              <a:alpha val="70000"/>
            </a:schemeClr>
          </a:solidFill>
        </p:spPr>
        <p:txBody>
          <a:bodyPr wrap="square">
            <a:spAutoFit/>
          </a:bodyPr>
          <a:lstStyle/>
          <a:p>
            <a:pPr algn="ctr">
              <a:lnSpc>
                <a:spcPct val="114000"/>
              </a:lnSpc>
            </a:pPr>
            <a:r>
              <a:rPr lang="ru-RU" sz="1400" dirty="0">
                <a:solidFill>
                  <a:schemeClr val="bg1"/>
                </a:solidFill>
                <a:latin typeface="Times New Roman" panose="02020603050405020304" pitchFamily="18" charset="0"/>
                <a:cs typeface="Times New Roman" panose="02020603050405020304" pitchFamily="18" charset="0"/>
              </a:rPr>
              <a:t>Подать заявление на предоставление </a:t>
            </a:r>
            <a:r>
              <a:rPr lang="ru-RU" sz="1400" dirty="0" smtClean="0">
                <a:solidFill>
                  <a:schemeClr val="bg1"/>
                </a:solidFill>
                <a:latin typeface="Times New Roman" panose="02020603050405020304" pitchFamily="18" charset="0"/>
                <a:cs typeface="Times New Roman" panose="02020603050405020304" pitchFamily="18" charset="0"/>
              </a:rPr>
              <a:t>субсидии </a:t>
            </a:r>
            <a:r>
              <a:rPr lang="ru-RU" sz="1400" dirty="0">
                <a:solidFill>
                  <a:schemeClr val="bg1"/>
                </a:solidFill>
                <a:latin typeface="Times New Roman" panose="02020603050405020304" pitchFamily="18" charset="0"/>
                <a:cs typeface="Times New Roman" panose="02020603050405020304" pitchFamily="18" charset="0"/>
              </a:rPr>
              <a:t>можно:</a:t>
            </a:r>
          </a:p>
          <a:p>
            <a:pPr marL="285750" indent="-285750">
              <a:lnSpc>
                <a:spcPct val="114000"/>
              </a:lnSpc>
              <a:buFont typeface="Arial" panose="020B0604020202020204" pitchFamily="34" charset="0"/>
              <a:buChar char="•"/>
            </a:pPr>
            <a:r>
              <a:rPr lang="ru-RU" sz="1400" dirty="0">
                <a:solidFill>
                  <a:schemeClr val="bg1"/>
                </a:solidFill>
                <a:latin typeface="Times New Roman" panose="02020603050405020304" pitchFamily="18" charset="0"/>
                <a:cs typeface="Times New Roman" panose="02020603050405020304" pitchFamily="18" charset="0"/>
              </a:rPr>
              <a:t>в ГОБУ МФЦ МО по адресу: Мурманская область, 184511, г. Мончегорск, ул. Комсомольская, д. 5;</a:t>
            </a:r>
          </a:p>
          <a:p>
            <a:pPr marL="285750" indent="-285750">
              <a:lnSpc>
                <a:spcPct val="114000"/>
              </a:lnSpc>
              <a:buFont typeface="Arial" panose="020B0604020202020204" pitchFamily="34" charset="0"/>
              <a:buChar char="•"/>
            </a:pPr>
            <a:r>
              <a:rPr lang="ru-RU" sz="1400" dirty="0">
                <a:solidFill>
                  <a:schemeClr val="bg1"/>
                </a:solidFill>
                <a:latin typeface="Times New Roman" panose="02020603050405020304" pitchFamily="18" charset="0"/>
                <a:cs typeface="Times New Roman" panose="02020603050405020304" pitchFamily="18" charset="0"/>
              </a:rPr>
              <a:t>в электронном виде с использованием Единого портала </a:t>
            </a:r>
            <a:r>
              <a:rPr lang="ru-RU" sz="1400" dirty="0" err="1">
                <a:solidFill>
                  <a:schemeClr val="bg1"/>
                </a:solidFill>
                <a:latin typeface="Times New Roman" panose="02020603050405020304" pitchFamily="18" charset="0"/>
                <a:cs typeface="Times New Roman" panose="02020603050405020304" pitchFamily="18" charset="0"/>
              </a:rPr>
              <a:t>госуслуг</a:t>
            </a:r>
            <a:r>
              <a:rPr lang="ru-RU" sz="1400" dirty="0">
                <a:solidFill>
                  <a:schemeClr val="bg1"/>
                </a:solidFill>
                <a:latin typeface="Times New Roman" panose="02020603050405020304" pitchFamily="18" charset="0"/>
                <a:cs typeface="Times New Roman" panose="02020603050405020304" pitchFamily="18" charset="0"/>
              </a:rPr>
              <a:t> по ссылке: </a:t>
            </a:r>
            <a:r>
              <a:rPr lang="ru-RU" sz="1600" b="1" dirty="0" smtClean="0">
                <a:solidFill>
                  <a:srgbClr val="0070C0"/>
                </a:solidFill>
                <a:latin typeface="Times New Roman" panose="02020603050405020304" pitchFamily="18" charset="0"/>
                <a:cs typeface="Times New Roman" panose="02020603050405020304" pitchFamily="18" charset="0"/>
              </a:rPr>
              <a:t>www.gosuslugi.ru/600177/1</a:t>
            </a:r>
            <a:r>
              <a:rPr lang="ru-RU" sz="1400" dirty="0">
                <a:solidFill>
                  <a:schemeClr val="bg1"/>
                </a:solidFill>
                <a:latin typeface="Times New Roman" panose="02020603050405020304" pitchFamily="18" charset="0"/>
                <a:cs typeface="Times New Roman" panose="02020603050405020304" pitchFamily="18" charset="0"/>
              </a:rPr>
              <a:t>;</a:t>
            </a:r>
          </a:p>
          <a:p>
            <a:pPr marL="285750" indent="-285750">
              <a:lnSpc>
                <a:spcPct val="114000"/>
              </a:lnSpc>
              <a:buFont typeface="Arial" panose="020B0604020202020204" pitchFamily="34" charset="0"/>
              <a:buChar char="•"/>
            </a:pPr>
            <a:r>
              <a:rPr lang="ru-RU" sz="1400" dirty="0">
                <a:solidFill>
                  <a:schemeClr val="bg1"/>
                </a:solidFill>
                <a:latin typeface="Times New Roman" panose="02020603050405020304" pitchFamily="18" charset="0"/>
                <a:cs typeface="Times New Roman" panose="02020603050405020304" pitchFamily="18" charset="0"/>
              </a:rPr>
              <a:t>посредством почтовой связи на адрес: Мурманская область, 184511, г. Мончегорск, ул. Комсомольская, д.7А, ГОКУ «</a:t>
            </a:r>
            <a:r>
              <a:rPr lang="ru-RU" sz="1400" dirty="0" err="1">
                <a:solidFill>
                  <a:schemeClr val="bg1"/>
                </a:solidFill>
                <a:latin typeface="Times New Roman" panose="02020603050405020304" pitchFamily="18" charset="0"/>
                <a:cs typeface="Times New Roman" panose="02020603050405020304" pitchFamily="18" charset="0"/>
              </a:rPr>
              <a:t>Мончегорский</a:t>
            </a:r>
            <a:r>
              <a:rPr lang="ru-RU" sz="1400" dirty="0">
                <a:solidFill>
                  <a:schemeClr val="bg1"/>
                </a:solidFill>
                <a:latin typeface="Times New Roman" panose="02020603050405020304" pitchFamily="18" charset="0"/>
                <a:cs typeface="Times New Roman" panose="02020603050405020304" pitchFamily="18" charset="0"/>
              </a:rPr>
              <a:t> межрайонный ЦСПН».</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6086" y="428113"/>
            <a:ext cx="643742" cy="646331"/>
          </a:xfrm>
          <a:prstGeom prst="rect">
            <a:avLst/>
          </a:prstGeom>
        </p:spPr>
      </p:pic>
    </p:spTree>
    <p:extLst>
      <p:ext uri="{BB962C8B-B14F-4D97-AF65-F5344CB8AC3E}">
        <p14:creationId xmlns:p14="http://schemas.microsoft.com/office/powerpoint/2010/main" val="408126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5000">
        <p15:prstTrans prst="pageCurlDouble"/>
      </p:transition>
    </mc:Choice>
    <mc:Fallback xmlns="">
      <p:transition spd="slow" advClick="0" advTm="15000">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4|1.8|2.5"/>
</p:tagLst>
</file>

<file path=ppt/tags/tag2.xml><?xml version="1.0" encoding="utf-8"?>
<p:tagLst xmlns:a="http://schemas.openxmlformats.org/drawingml/2006/main" xmlns:r="http://schemas.openxmlformats.org/officeDocument/2006/relationships" xmlns:p="http://schemas.openxmlformats.org/presentationml/2006/main">
  <p:tag name="TIMING" val="|1.9|1.9|1.9"/>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1088</TotalTime>
  <Words>2417</Words>
  <Application>Microsoft Office PowerPoint</Application>
  <PresentationFormat>Широкоэкранный</PresentationFormat>
  <Paragraphs>212</Paragraphs>
  <Slides>15</Slides>
  <Notes>0</Notes>
  <HiddenSlides>0</HiddenSlides>
  <MMClips>1</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Calibri</vt:lpstr>
      <vt:lpstr>Calibri Light</vt:lpstr>
      <vt:lpstr>Segoe UI Historic</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Слободян Юлия</dc:creator>
  <cp:lastModifiedBy>Юрласова Вера</cp:lastModifiedBy>
  <cp:revision>91</cp:revision>
  <dcterms:created xsi:type="dcterms:W3CDTF">2022-07-11T12:52:04Z</dcterms:created>
  <dcterms:modified xsi:type="dcterms:W3CDTF">2022-08-04T09:15:07Z</dcterms:modified>
</cp:coreProperties>
</file>